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6" r:id="rId2"/>
    <p:sldId id="281" r:id="rId3"/>
    <p:sldId id="283" r:id="rId4"/>
    <p:sldId id="289" r:id="rId5"/>
    <p:sldId id="273" r:id="rId6"/>
    <p:sldId id="285" r:id="rId7"/>
    <p:sldId id="274" r:id="rId8"/>
    <p:sldId id="287" r:id="rId9"/>
    <p:sldId id="271" r:id="rId10"/>
    <p:sldId id="284" r:id="rId11"/>
    <p:sldId id="268" r:id="rId12"/>
    <p:sldId id="275" r:id="rId13"/>
    <p:sldId id="276" r:id="rId14"/>
    <p:sldId id="278" r:id="rId15"/>
    <p:sldId id="277" r:id="rId16"/>
    <p:sldId id="288" r:id="rId17"/>
    <p:sldId id="290" r:id="rId18"/>
    <p:sldId id="279" r:id="rId19"/>
    <p:sldId id="282" r:id="rId20"/>
    <p:sldId id="280" r:id="rId21"/>
    <p:sldId id="286" r:id="rId22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E705BD61-A408-40BC-9463-CDC8E8A799D5}">
          <p14:sldIdLst>
            <p14:sldId id="266"/>
            <p14:sldId id="281"/>
            <p14:sldId id="283"/>
            <p14:sldId id="289"/>
            <p14:sldId id="273"/>
            <p14:sldId id="285"/>
            <p14:sldId id="274"/>
            <p14:sldId id="287"/>
            <p14:sldId id="271"/>
            <p14:sldId id="284"/>
            <p14:sldId id="268"/>
            <p14:sldId id="275"/>
            <p14:sldId id="276"/>
            <p14:sldId id="278"/>
            <p14:sldId id="277"/>
            <p14:sldId id="288"/>
            <p14:sldId id="290"/>
            <p14:sldId id="279"/>
            <p14:sldId id="282"/>
            <p14:sldId id="280"/>
            <p14:sldId id="28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0skss" initials="h" lastIdx="2" clrIdx="0">
    <p:extLst>
      <p:ext uri="{19B8F6BF-5375-455C-9EA6-DF929625EA0E}">
        <p15:presenceInfo xmlns:p15="http://schemas.microsoft.com/office/powerpoint/2012/main" userId="S-1-5-21-2114247555-415612870-692449075-172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8E8"/>
    <a:srgbClr val="447636"/>
    <a:srgbClr val="FDE398"/>
    <a:srgbClr val="C5E0B4"/>
    <a:srgbClr val="C1861A"/>
    <a:srgbClr val="CED7BB"/>
    <a:srgbClr val="44220D"/>
    <a:srgbClr val="F7423C"/>
    <a:srgbClr val="DA3935"/>
    <a:srgbClr val="1EA2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46F890A9-2807-4EBB-B81D-B2AA78EC7F39}" styleName="濃色スタイル 2 - アクセント 5/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濃色スタイル 2 - アクセント 1/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954" autoAdjust="0"/>
    <p:restoredTop sz="94734"/>
  </p:normalViewPr>
  <p:slideViewPr>
    <p:cSldViewPr snapToGrid="0">
      <p:cViewPr>
        <p:scale>
          <a:sx n="65" d="100"/>
          <a:sy n="65" d="100"/>
        </p:scale>
        <p:origin x="648" y="1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6-12T02:48:28.27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6-12T02:48:30.248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6-12T02:48:33.356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0B44D8-5476-B14E-84D4-6512642D68C0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B3C572-CED5-914C-8AF1-591798CE39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8728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3C572-CED5-914C-8AF1-591798CE396D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9951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32D98A-318C-98E9-A528-0CADDC0D23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0F2EDCC-9565-F36D-D4D8-709B3632A2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06C7258-1B93-A5E8-E27E-311AFEEE0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06AA3-F8CE-5141-990F-8268738505C3}" type="datetime1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F435ACD-BB1E-CDB3-8D2E-90B2D1DF4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FB9419-95C6-14FD-2D39-D2329F99D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1F33-113C-44AB-9394-67495023C3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5919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57F7BA-45B0-F6B6-2CF2-D465E9BD6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17F72A7-6E60-9A19-FC8E-111CDC9254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0DBC2B-E75B-8725-6EB6-0CC44106A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B34B5-B429-274B-83D9-6D3B1EA9C2DD}" type="datetime1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A670C1-94F5-0881-FC38-828E3BBB0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BE1B83E-4FC5-E987-6DE0-FAF43C168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1F33-113C-44AB-9394-67495023C3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409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23DC26F-2E90-5AAD-77C0-AAC33F035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F97C45-E984-DDAA-3263-259AEB559F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92831BF-65B8-AAB1-72DC-6F05725DF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37F7-86CF-C047-A66F-94209525023D}" type="datetime1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E59CF55-4C95-0A84-A448-1CCB7928D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DFB1F88-7EBF-4EFA-E9B8-D3DC181C2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1F33-113C-44AB-9394-67495023C3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1264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03F691-7117-5ADB-BC7A-1B6EBBCAC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963E3C8-D55D-867B-6D2B-2567BA16E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767FEC3-8FB7-0E89-B6B5-F81AE2A19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1BB1E-F66A-0D41-AB94-3E3A98244E92}" type="datetime1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D5CFAB-9BEC-7BFA-821C-F39D38CCA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9F468C-FD31-0D35-B860-216B5FC31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1F33-113C-44AB-9394-67495023C3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4880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CD366D-EC76-C4D4-F164-017D875A8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3376A1C-2995-8710-0D4C-4159170459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4CDC188-84A5-6B2F-1901-22CD668E9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8980D-8C38-554D-9177-C7964C3C2ABD}" type="datetime1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E42B00-A4F5-A158-20F9-0CB83356F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7DBEDD-E414-0DC8-4575-9514FCF53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1F33-113C-44AB-9394-67495023C3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3984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C5C636-774E-0FB5-B288-8B4B32C57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28CCC0C-89BC-0BAC-B3EA-B77E4F2229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A8B35A4-7DA6-F6E9-787D-2AC6ADD115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41AA8CC-81BD-C914-0D6D-D6E63E339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8251-99D0-A140-A095-09F36ABFDE04}" type="datetime1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A4B4A9B-3418-D707-6F30-B73DECBD5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EED479C-BD34-3A22-CB9E-720C9E53D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1F33-113C-44AB-9394-67495023C3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4953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AB543F-BED5-4377-2EAD-3D6E2220C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CFCDA08-23D9-5B3A-336D-5E802E2671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C2BAA8C-FC01-8A2C-3E65-99749BF52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59EF6D4-947A-290C-BA5F-3FA0E594E4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8B217B1-0B11-FDB5-FCEB-A5EAE3A866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0C10BDA-8487-18D6-257A-95B98B4B4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FBA69-2BC7-814F-BB93-EB78A9F99D36}" type="datetime1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DE47F6F-8F5E-47B7-E739-E4970717A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FF435D5-BB42-048C-B436-69BA533DF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1F33-113C-44AB-9394-67495023C3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7556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8F77E1-69C5-AC2F-9106-697255A08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9E75CC7-F386-1C26-5324-633288667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49B2-D4E1-6E4A-89F9-33F21B0E32A2}" type="datetime1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5F547CF-EE48-B135-F048-53B5F7E68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78F92DF-AC78-2A33-8234-F0F926B71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1F33-113C-44AB-9394-67495023C3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8374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2EFEC83-0B0F-4057-3092-CA27867D8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696E7-6629-C946-98B0-CF145F646588}" type="datetime1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289EE4E-1832-B347-2611-5CFA25B00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19DF5E-F6AA-DC89-9AE8-1F8800188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1F33-113C-44AB-9394-67495023C3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2434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450BE9-A09E-A259-E8D0-FD939E328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8F2F310-5AFE-6438-2855-10B1C331A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67A1950-B06B-EA5A-2846-85C5E8CDC5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DFBE69A-1CA8-D350-B31F-A5AC9AAFE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BE02D-80DB-FC43-8E2C-7AC7B15826ED}" type="datetime1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2E94284-02E9-BE07-8871-393D0CFE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6F8538B-59BD-DD9D-AA40-DF8FACC56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1F33-113C-44AB-9394-67495023C3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621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F4479E-5ABD-EC48-32AA-3A7D88614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87ED608-BBCD-2FBE-14BD-D1EADB3D42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C633BAE-1933-1F9D-1DC3-6EB0193696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29FF57A-B867-61FC-1642-6A267BB1E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297A6-156B-A742-AA48-B3D85F4DAAD7}" type="datetime1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A1E4630-F6F2-6590-63F4-1781F4393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D744092-D0EE-A1F4-F35C-6EF0B49FC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1F33-113C-44AB-9394-67495023C3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1583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DB1F56F-D3DC-A853-8689-467A93B06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1C2EC3F-7E7C-AE68-1397-89E340594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39FE7E3-F59F-A5A1-D52E-66BB161E0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B3E25-5B7E-CC4C-8539-F54D5B338810}" type="datetime1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98DE253-1333-755F-7D78-934DB705B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F4409ED-38F4-99B2-AA05-A089405590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01F33-113C-44AB-9394-67495023C3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2105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0.png"/><Relationship Id="rId13" Type="http://schemas.openxmlformats.org/officeDocument/2006/relationships/image" Target="../media/image47.png"/><Relationship Id="rId18" Type="http://schemas.openxmlformats.org/officeDocument/2006/relationships/image" Target="../media/image30.png"/><Relationship Id="rId12" Type="http://schemas.openxmlformats.org/officeDocument/2006/relationships/image" Target="../media/image520.png"/><Relationship Id="rId17" Type="http://schemas.openxmlformats.org/officeDocument/2006/relationships/image" Target="../media/image34.png"/><Relationship Id="rId2" Type="http://schemas.openxmlformats.org/officeDocument/2006/relationships/customXml" Target="../ink/ink1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11" Type="http://schemas.openxmlformats.org/officeDocument/2006/relationships/customXml" Target="../ink/ink3.xml"/><Relationship Id="rId15" Type="http://schemas.openxmlformats.org/officeDocument/2006/relationships/image" Target="../media/image32.png"/><Relationship Id="rId10" Type="http://schemas.openxmlformats.org/officeDocument/2006/relationships/image" Target="../media/image510.png"/><Relationship Id="rId9" Type="http://schemas.openxmlformats.org/officeDocument/2006/relationships/customXml" Target="../ink/ink2.xml"/><Relationship Id="rId1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6.png"/><Relationship Id="rId7" Type="http://schemas.openxmlformats.org/officeDocument/2006/relationships/image" Target="../media/image3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4.png"/><Relationship Id="rId4" Type="http://schemas.openxmlformats.org/officeDocument/2006/relationships/image" Target="../media/image25.png"/><Relationship Id="rId9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image" Target="../media/image30.png"/><Relationship Id="rId7" Type="http://schemas.openxmlformats.org/officeDocument/2006/relationships/image" Target="../media/image5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4.png"/><Relationship Id="rId4" Type="http://schemas.openxmlformats.org/officeDocument/2006/relationships/image" Target="../media/image52.png"/><Relationship Id="rId9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8.png"/><Relationship Id="rId7" Type="http://schemas.openxmlformats.org/officeDocument/2006/relationships/image" Target="../media/image6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60.png"/><Relationship Id="rId10" Type="http://schemas.openxmlformats.org/officeDocument/2006/relationships/image" Target="../media/image64.png"/><Relationship Id="rId4" Type="http://schemas.openxmlformats.org/officeDocument/2006/relationships/image" Target="../media/image59.png"/><Relationship Id="rId9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3" Type="http://schemas.openxmlformats.org/officeDocument/2006/relationships/image" Target="../media/image61.png"/><Relationship Id="rId7" Type="http://schemas.openxmlformats.org/officeDocument/2006/relationships/image" Target="../media/image6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79B3E3AE-F382-34D1-324C-844ACDD61147}"/>
              </a:ext>
            </a:extLst>
          </p:cNvPr>
          <p:cNvSpPr/>
          <p:nvPr/>
        </p:nvSpPr>
        <p:spPr>
          <a:xfrm>
            <a:off x="-85857" y="-151698"/>
            <a:ext cx="12373549" cy="7137784"/>
          </a:xfrm>
          <a:prstGeom prst="rect">
            <a:avLst/>
          </a:prstGeom>
          <a:solidFill>
            <a:srgbClr val="44220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22939B7E-BDA0-120E-16FF-68A02E430B36}"/>
              </a:ext>
            </a:extLst>
          </p:cNvPr>
          <p:cNvSpPr/>
          <p:nvPr/>
        </p:nvSpPr>
        <p:spPr>
          <a:xfrm>
            <a:off x="346098" y="326571"/>
            <a:ext cx="11499803" cy="6217920"/>
          </a:xfrm>
          <a:prstGeom prst="rect">
            <a:avLst/>
          </a:prstGeom>
          <a:solidFill>
            <a:srgbClr val="C1861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8F5319E5-B54A-F182-A5EC-70351BC696F1}"/>
              </a:ext>
            </a:extLst>
          </p:cNvPr>
          <p:cNvGrpSpPr/>
          <p:nvPr/>
        </p:nvGrpSpPr>
        <p:grpSpPr>
          <a:xfrm>
            <a:off x="-146868" y="948208"/>
            <a:ext cx="12434561" cy="6524895"/>
            <a:chOff x="-146868" y="948208"/>
            <a:chExt cx="12434561" cy="6524895"/>
          </a:xfrm>
        </p:grpSpPr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970DAA67-05B9-EC60-32A5-B8EC4C9D0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46868" y="5065141"/>
              <a:ext cx="1965470" cy="2104955"/>
            </a:xfrm>
            <a:prstGeom prst="rect">
              <a:avLst/>
            </a:prstGeom>
          </p:spPr>
        </p:pic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1F60D0F1-DB33-7858-C91D-8A41167A3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36838" y="4005998"/>
              <a:ext cx="2625012" cy="2980087"/>
            </a:xfrm>
            <a:prstGeom prst="rect">
              <a:avLst/>
            </a:prstGeom>
          </p:spPr>
        </p:pic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058DDC91-0C18-3765-40D2-987281B72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46098" y="948208"/>
              <a:ext cx="951961" cy="1002732"/>
            </a:xfrm>
            <a:prstGeom prst="rect">
              <a:avLst/>
            </a:prstGeom>
          </p:spPr>
        </p:pic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9F24028B-D39E-1E20-E7DD-3A24D291478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18389" y="3429939"/>
              <a:ext cx="3369304" cy="4043164"/>
            </a:xfrm>
            <a:prstGeom prst="rect">
              <a:avLst/>
            </a:prstGeom>
          </p:spPr>
        </p:pic>
        <p:pic>
          <p:nvPicPr>
            <p:cNvPr id="38" name="図 37">
              <a:extLst>
                <a:ext uri="{FF2B5EF4-FFF2-40B4-BE49-F238E27FC236}">
                  <a16:creationId xmlns:a16="http://schemas.microsoft.com/office/drawing/2014/main" id="{CE3A22B7-CE6A-5F04-BF6A-A631121FF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893940" y="2110934"/>
              <a:ext cx="951961" cy="1002732"/>
            </a:xfrm>
            <a:prstGeom prst="rect">
              <a:avLst/>
            </a:prstGeom>
          </p:spPr>
        </p:pic>
        <p:pic>
          <p:nvPicPr>
            <p:cNvPr id="39" name="図 38">
              <a:extLst>
                <a:ext uri="{FF2B5EF4-FFF2-40B4-BE49-F238E27FC236}">
                  <a16:creationId xmlns:a16="http://schemas.microsoft.com/office/drawing/2014/main" id="{9067A844-C998-97A0-895B-D21BF2792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863975" y="3196677"/>
              <a:ext cx="867606" cy="893582"/>
            </a:xfrm>
            <a:prstGeom prst="rect">
              <a:avLst/>
            </a:prstGeom>
          </p:spPr>
        </p:pic>
      </p:grpSp>
      <p:pic>
        <p:nvPicPr>
          <p:cNvPr id="45" name="図 44">
            <a:extLst>
              <a:ext uri="{FF2B5EF4-FFF2-40B4-BE49-F238E27FC236}">
                <a16:creationId xmlns:a16="http://schemas.microsoft.com/office/drawing/2014/main" id="{21B85902-FEF5-08D2-B967-68EBB2348E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1398894"/>
            <a:ext cx="6197600" cy="23495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B4B2859-73C5-00F7-020A-F6DCFE3E90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10391" y="3615312"/>
            <a:ext cx="2571217" cy="496423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1711686-A374-941A-2651-1BB0FC80BB5C}"/>
              </a:ext>
            </a:extLst>
          </p:cNvPr>
          <p:cNvSpPr txBox="1"/>
          <p:nvPr/>
        </p:nvSpPr>
        <p:spPr>
          <a:xfrm>
            <a:off x="2741297" y="5344444"/>
            <a:ext cx="6732814" cy="6726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600" b="1">
                <a:solidFill>
                  <a:schemeClr val="bg1"/>
                </a:solidFill>
                <a:latin typeface="+mn-ea"/>
              </a:rPr>
              <a:t>発行者:一般社団法人生活困窮者自立支援全国ネットワーク</a:t>
            </a:r>
          </a:p>
          <a:p>
            <a:pPr algn="ctr">
              <a:lnSpc>
                <a:spcPct val="150000"/>
              </a:lnSpc>
            </a:pPr>
            <a:r>
              <a:rPr lang="ja-JP" altLang="en-US" sz="1600" b="1">
                <a:solidFill>
                  <a:schemeClr val="bg1"/>
                </a:solidFill>
                <a:latin typeface="+mn-ea"/>
              </a:rPr>
              <a:t>発行日:2026 年8月</a:t>
            </a:r>
          </a:p>
        </p:txBody>
      </p:sp>
    </p:spTree>
    <p:extLst>
      <p:ext uri="{BB962C8B-B14F-4D97-AF65-F5344CB8AC3E}">
        <p14:creationId xmlns:p14="http://schemas.microsoft.com/office/powerpoint/2010/main" val="1552479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020FACE-8F94-97A5-6ADB-4C740C585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634" y="506776"/>
            <a:ext cx="10515600" cy="575080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altLang="ja-JP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0" indent="0">
              <a:buNone/>
            </a:pPr>
            <a:r>
              <a:rPr lang="ja-JP" altLang="en-US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①</a:t>
            </a:r>
            <a:r>
              <a:rPr lang="en-US" altLang="ja-JP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母</a:t>
            </a:r>
            <a:r>
              <a:rPr lang="ja-JP" altLang="en-US" b="1">
                <a:solidFill>
                  <a:schemeClr val="accent4">
                    <a:lumMod val="40000"/>
                    <a:lumOff val="6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「食べ物がないから、買い</a:t>
            </a:r>
            <a:r>
              <a:rPr lang="ja-JP" altLang="en-US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に行かないと」</a:t>
            </a:r>
            <a:endParaRPr lang="en-US" altLang="ja-JP" sz="1000" b="1" dirty="0">
              <a:solidFill>
                <a:schemeClr val="accent4">
                  <a:lumMod val="40000"/>
                  <a:lumOff val="60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0" indent="0">
              <a:buNone/>
            </a:pPr>
            <a:r>
              <a:rPr lang="ja-JP" altLang="en-US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　</a:t>
            </a:r>
            <a:endParaRPr lang="en-US" altLang="ja-JP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0" indent="0">
              <a:buNone/>
            </a:pPr>
            <a:r>
              <a:rPr lang="ja-JP" altLang="en-US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②</a:t>
            </a:r>
            <a:r>
              <a:rPr lang="en-US" altLang="ja-JP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父</a:t>
            </a:r>
            <a:r>
              <a:rPr lang="ja-JP" altLang="en-US" b="1">
                <a:solidFill>
                  <a:schemeClr val="accent4">
                    <a:lumMod val="40000"/>
                    <a:lumOff val="6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「子どもが</a:t>
            </a:r>
            <a:r>
              <a:rPr lang="ja-JP" altLang="en-US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熱を出した！病院に連れて行かないと」</a:t>
            </a:r>
            <a:endParaRPr lang="en-US" altLang="ja-JP" b="1" dirty="0">
              <a:solidFill>
                <a:schemeClr val="accent4">
                  <a:lumMod val="40000"/>
                  <a:lumOff val="60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0" indent="0">
              <a:buNone/>
            </a:pPr>
            <a:endParaRPr lang="en-US" altLang="ja-JP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0" indent="0">
              <a:buNone/>
            </a:pPr>
            <a:r>
              <a:rPr lang="ja-JP" altLang="en-US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③</a:t>
            </a:r>
            <a:r>
              <a:rPr lang="en-US" altLang="ja-JP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弟</a:t>
            </a:r>
            <a:r>
              <a:rPr lang="ja-JP" altLang="en-US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「今週発売の</a:t>
            </a:r>
            <a:r>
              <a:rPr lang="ja-JP" altLang="en-US" b="1">
                <a:solidFill>
                  <a:schemeClr val="accent4">
                    <a:lumMod val="40000"/>
                    <a:lumOff val="6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ゲーム、絶対欲しい！」</a:t>
            </a:r>
            <a:endParaRPr lang="en-US" altLang="ja-JP" b="1" dirty="0">
              <a:solidFill>
                <a:schemeClr val="accent4">
                  <a:lumMod val="40000"/>
                  <a:lumOff val="60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0" indent="0">
              <a:buNone/>
            </a:pPr>
            <a:endParaRPr lang="en-US" altLang="ja-JP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0" indent="0">
              <a:buNone/>
            </a:pPr>
            <a:r>
              <a:rPr lang="ja-JP" altLang="en-US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④</a:t>
            </a:r>
            <a:r>
              <a:rPr lang="en-US" altLang="ja-JP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わたし</a:t>
            </a:r>
            <a:r>
              <a:rPr lang="ja-JP" altLang="en-US" b="1">
                <a:solidFill>
                  <a:schemeClr val="accent4">
                    <a:lumMod val="40000"/>
                    <a:lumOff val="6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「</a:t>
            </a:r>
            <a:r>
              <a:rPr lang="ja-JP" altLang="en-US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学校から帰ってきて</a:t>
            </a:r>
            <a:r>
              <a:rPr lang="ja-JP" altLang="en-US" b="1">
                <a:solidFill>
                  <a:schemeClr val="accent4">
                    <a:lumMod val="40000"/>
                    <a:lumOff val="6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食べるおかしが</a:t>
            </a:r>
            <a:r>
              <a:rPr lang="ja-JP" altLang="en-US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ない」</a:t>
            </a:r>
            <a:endParaRPr lang="en-US" altLang="ja-JP" b="1" dirty="0">
              <a:solidFill>
                <a:schemeClr val="accent4">
                  <a:lumMod val="40000"/>
                  <a:lumOff val="60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0" indent="0">
              <a:buNone/>
            </a:pPr>
            <a:endParaRPr lang="en-US" altLang="ja-JP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0" indent="0">
              <a:buNone/>
            </a:pPr>
            <a:r>
              <a:rPr lang="ja-JP" altLang="en-US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⑤</a:t>
            </a:r>
            <a:r>
              <a:rPr lang="en-US" altLang="ja-JP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父</a:t>
            </a:r>
            <a:r>
              <a:rPr lang="ja-JP" altLang="en-US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「スマホの調子が悪くて修理に出さないと」</a:t>
            </a:r>
            <a:endParaRPr lang="en-US" altLang="ja-JP" b="1" dirty="0">
              <a:solidFill>
                <a:schemeClr val="accent4">
                  <a:lumMod val="40000"/>
                  <a:lumOff val="60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0" indent="0">
              <a:buNone/>
            </a:pPr>
            <a:endParaRPr lang="en-US" altLang="ja-JP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0" indent="0">
              <a:buNone/>
            </a:pPr>
            <a:r>
              <a:rPr lang="ja-JP" altLang="en-US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⑥</a:t>
            </a:r>
            <a:r>
              <a:rPr lang="en-US" altLang="ja-JP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父</a:t>
            </a:r>
            <a:r>
              <a:rPr lang="ja-JP" altLang="en-US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「ガソリンがほとんど</a:t>
            </a:r>
            <a:r>
              <a:rPr lang="ja-JP" altLang="en-US" b="1">
                <a:solidFill>
                  <a:schemeClr val="accent4">
                    <a:lumMod val="40000"/>
                    <a:lumOff val="6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入っていなくて会社に行けない」</a:t>
            </a:r>
            <a:endParaRPr lang="en-US" altLang="ja-JP" b="1" dirty="0">
              <a:solidFill>
                <a:schemeClr val="accent4">
                  <a:lumMod val="40000"/>
                  <a:lumOff val="60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0" indent="0">
              <a:buNone/>
            </a:pPr>
            <a:endParaRPr lang="en-US" altLang="ja-JP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0" indent="0">
              <a:buNone/>
            </a:pPr>
            <a:r>
              <a:rPr lang="ja-JP" altLang="en-US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⑦</a:t>
            </a:r>
            <a:r>
              <a:rPr lang="en-US" altLang="ja-JP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母</a:t>
            </a:r>
            <a:r>
              <a:rPr lang="ja-JP" altLang="en-US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「シャンプーやトイレットペーパーがなくなりそう」</a:t>
            </a:r>
          </a:p>
          <a:p>
            <a:pPr marL="0" indent="0">
              <a:buNone/>
            </a:pPr>
            <a:endParaRPr kumimoji="1" lang="ja-JP" altLang="en-US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45650710-1B4A-BE05-3A6C-4798D217F0C9}"/>
              </a:ext>
            </a:extLst>
          </p:cNvPr>
          <p:cNvGrpSpPr/>
          <p:nvPr/>
        </p:nvGrpSpPr>
        <p:grpSpPr>
          <a:xfrm>
            <a:off x="8375023" y="1677281"/>
            <a:ext cx="3816977" cy="3300237"/>
            <a:chOff x="-5588966" y="3707657"/>
            <a:chExt cx="11744384" cy="10154437"/>
          </a:xfrm>
        </p:grpSpPr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C984CFC5-A589-82E8-1229-AAF371FA61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5588966" y="4075800"/>
              <a:ext cx="6819030" cy="6857999"/>
            </a:xfrm>
            <a:prstGeom prst="rect">
              <a:avLst/>
            </a:prstGeom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781D9894-55C1-107C-C585-40AC735E6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2274491" y="3707657"/>
              <a:ext cx="6857999" cy="6857999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C3C8220C-7A52-6324-AB20-958AEF073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4112097" y="6666192"/>
              <a:ext cx="6819030" cy="6797517"/>
            </a:xfrm>
            <a:prstGeom prst="rect">
              <a:avLst/>
            </a:prstGeom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C572D99B-7919-20F1-DF5A-0052CF20D5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702584" y="7004092"/>
              <a:ext cx="6858002" cy="6858002"/>
            </a:xfrm>
            <a:prstGeom prst="rect">
              <a:avLst/>
            </a:prstGeom>
          </p:spPr>
        </p:pic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23449F0-618C-3E1E-2965-6FBA0840F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rgbClr val="FFF8E8"/>
                </a:solidFill>
              </a:rPr>
              <a:t>10</a:t>
            </a:r>
            <a:endParaRPr kumimoji="1" lang="ja-JP" altLang="en-US" sz="3200" b="1">
              <a:solidFill>
                <a:srgbClr val="FFF8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8373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98947AF5-0217-1F32-824E-7DEEE1762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80593" y="6040397"/>
            <a:ext cx="8303618" cy="383053"/>
          </a:xfrm>
          <a:prstGeom prst="rect">
            <a:avLst/>
          </a:prstGeom>
        </p:spPr>
      </p:pic>
      <p:pic>
        <p:nvPicPr>
          <p:cNvPr id="13" name="図 12" descr="白いバックグラウンドのスクリーンショット&#10;&#10;AI 生成コンテンツは誤りを含む可能性があります。">
            <a:extLst>
              <a:ext uri="{FF2B5EF4-FFF2-40B4-BE49-F238E27FC236}">
                <a16:creationId xmlns:a16="http://schemas.microsoft.com/office/drawing/2014/main" id="{31D7C1E2-EB19-6F70-C316-A2582B0418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55" y="208876"/>
            <a:ext cx="10900889" cy="598949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2E3351ED-05A3-447D-2B49-E0998E8E6F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7026" y="5095577"/>
            <a:ext cx="1553547" cy="1553547"/>
          </a:xfrm>
          <a:prstGeom prst="rect">
            <a:avLst/>
          </a:prstGeom>
        </p:spPr>
      </p:pic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51279357-F9E7-C7BB-ABE8-22F46F592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2800" b="1" dirty="0">
                <a:solidFill>
                  <a:schemeClr val="accent6">
                    <a:lumMod val="75000"/>
                  </a:schemeClr>
                </a:solidFill>
              </a:rPr>
              <a:t>11</a:t>
            </a:r>
            <a:endParaRPr kumimoji="1" lang="ja-JP" altLang="en-US" sz="2800" b="1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7038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480D00-322F-60BA-F977-4F8E03B60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0370"/>
            <a:ext cx="10515600" cy="1325563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3200" b="1" dirty="0">
                <a:solidFill>
                  <a:srgbClr val="44220D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どんな意見が出ましたか？</a:t>
            </a:r>
            <a:br>
              <a:rPr kumimoji="1" lang="en-US" altLang="ja-JP" sz="3200" b="1" dirty="0">
                <a:solidFill>
                  <a:srgbClr val="44220D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</a:br>
            <a:r>
              <a:rPr kumimoji="1" lang="ja-JP" altLang="en-US" sz="3200" b="1">
                <a:solidFill>
                  <a:srgbClr val="44220D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各グループの</a:t>
            </a:r>
            <a:r>
              <a:rPr kumimoji="1" lang="ja-JP" altLang="en-US" sz="3200" b="1" dirty="0">
                <a:solidFill>
                  <a:srgbClr val="44220D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結果を発表</a:t>
            </a:r>
            <a:r>
              <a:rPr kumimoji="1" lang="ja-JP" altLang="en-US" sz="3200" b="1">
                <a:solidFill>
                  <a:srgbClr val="44220D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してもらいましょう</a:t>
            </a:r>
            <a:endParaRPr kumimoji="1" lang="ja-JP" altLang="en-US" sz="3200" b="1" dirty="0">
              <a:solidFill>
                <a:srgbClr val="44220D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graphicFrame>
        <p:nvGraphicFramePr>
          <p:cNvPr id="5" name="コンテンツ プレースホルダー 3">
            <a:extLst>
              <a:ext uri="{FF2B5EF4-FFF2-40B4-BE49-F238E27FC236}">
                <a16:creationId xmlns:a16="http://schemas.microsoft.com/office/drawing/2014/main" id="{889ADA07-5FDC-B31E-1C3F-0D890E108D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7519526"/>
              </p:ext>
            </p:extLst>
          </p:nvPr>
        </p:nvGraphicFramePr>
        <p:xfrm>
          <a:off x="2303511" y="2134309"/>
          <a:ext cx="8971316" cy="391570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455498481"/>
                    </a:ext>
                  </a:extLst>
                </a:gridCol>
                <a:gridCol w="1734656">
                  <a:extLst>
                    <a:ext uri="{9D8B030D-6E8A-4147-A177-3AD203B41FA5}">
                      <a16:colId xmlns:a16="http://schemas.microsoft.com/office/drawing/2014/main" val="1635757206"/>
                    </a:ext>
                  </a:extLst>
                </a:gridCol>
                <a:gridCol w="1096786">
                  <a:extLst>
                    <a:ext uri="{9D8B030D-6E8A-4147-A177-3AD203B41FA5}">
                      <a16:colId xmlns:a16="http://schemas.microsoft.com/office/drawing/2014/main" val="1522513641"/>
                    </a:ext>
                  </a:extLst>
                </a:gridCol>
                <a:gridCol w="746993">
                  <a:extLst>
                    <a:ext uri="{9D8B030D-6E8A-4147-A177-3AD203B41FA5}">
                      <a16:colId xmlns:a16="http://schemas.microsoft.com/office/drawing/2014/main" val="2287725749"/>
                    </a:ext>
                  </a:extLst>
                </a:gridCol>
                <a:gridCol w="730393">
                  <a:extLst>
                    <a:ext uri="{9D8B030D-6E8A-4147-A177-3AD203B41FA5}">
                      <a16:colId xmlns:a16="http://schemas.microsoft.com/office/drawing/2014/main" val="139675111"/>
                    </a:ext>
                  </a:extLst>
                </a:gridCol>
                <a:gridCol w="780194">
                  <a:extLst>
                    <a:ext uri="{9D8B030D-6E8A-4147-A177-3AD203B41FA5}">
                      <a16:colId xmlns:a16="http://schemas.microsoft.com/office/drawing/2014/main" val="3256086393"/>
                    </a:ext>
                  </a:extLst>
                </a:gridCol>
                <a:gridCol w="746993">
                  <a:extLst>
                    <a:ext uri="{9D8B030D-6E8A-4147-A177-3AD203B41FA5}">
                      <a16:colId xmlns:a16="http://schemas.microsoft.com/office/drawing/2014/main" val="3608310764"/>
                    </a:ext>
                  </a:extLst>
                </a:gridCol>
                <a:gridCol w="713794">
                  <a:extLst>
                    <a:ext uri="{9D8B030D-6E8A-4147-A177-3AD203B41FA5}">
                      <a16:colId xmlns:a16="http://schemas.microsoft.com/office/drawing/2014/main" val="4269465999"/>
                    </a:ext>
                  </a:extLst>
                </a:gridCol>
                <a:gridCol w="746993">
                  <a:extLst>
                    <a:ext uri="{9D8B030D-6E8A-4147-A177-3AD203B41FA5}">
                      <a16:colId xmlns:a16="http://schemas.microsoft.com/office/drawing/2014/main" val="653561759"/>
                    </a:ext>
                  </a:extLst>
                </a:gridCol>
                <a:gridCol w="730393">
                  <a:extLst>
                    <a:ext uri="{9D8B030D-6E8A-4147-A177-3AD203B41FA5}">
                      <a16:colId xmlns:a16="http://schemas.microsoft.com/office/drawing/2014/main" val="2325754033"/>
                    </a:ext>
                  </a:extLst>
                </a:gridCol>
                <a:gridCol w="735841">
                  <a:extLst>
                    <a:ext uri="{9D8B030D-6E8A-4147-A177-3AD203B41FA5}">
                      <a16:colId xmlns:a16="http://schemas.microsoft.com/office/drawing/2014/main" val="3878399641"/>
                    </a:ext>
                  </a:extLst>
                </a:gridCol>
              </a:tblGrid>
              <a:tr h="541175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en-US" altLang="ja-JP" sz="1400" dirty="0"/>
                        <a:t>1</a:t>
                      </a:r>
                      <a:br>
                        <a:rPr kumimoji="1" lang="en-US" altLang="ja-JP" sz="1400" dirty="0"/>
                      </a:br>
                      <a:r>
                        <a:rPr kumimoji="1" lang="ja-JP" altLang="en-US" sz="1000" spc="0"/>
                        <a:t>グループ</a:t>
                      </a:r>
                      <a:endParaRPr kumimoji="1" lang="ja-JP" altLang="en-US" sz="1000" spc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2</a:t>
                      </a:r>
                      <a:b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</a:br>
                      <a:r>
                        <a:rPr kumimoji="1" lang="ja-JP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グループ</a:t>
                      </a:r>
                      <a:endParaRPr kumimoji="1" lang="ja-JP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3</a:t>
                      </a:r>
                      <a:b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</a:br>
                      <a:r>
                        <a:rPr kumimoji="1" lang="ja-JP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グループ</a:t>
                      </a:r>
                      <a:endParaRPr kumimoji="1" lang="ja-JP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4</a:t>
                      </a:r>
                      <a:b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</a:br>
                      <a:r>
                        <a:rPr kumimoji="1" lang="ja-JP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グループ</a:t>
                      </a:r>
                      <a:endParaRPr kumimoji="1" lang="ja-JP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5</a:t>
                      </a:r>
                      <a:b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</a:br>
                      <a:r>
                        <a:rPr kumimoji="1" lang="ja-JP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グループ</a:t>
                      </a:r>
                      <a:endParaRPr kumimoji="1" lang="ja-JP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6</a:t>
                      </a:r>
                      <a:b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</a:br>
                      <a:r>
                        <a:rPr kumimoji="1" lang="ja-JP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グループ</a:t>
                      </a:r>
                      <a:endParaRPr kumimoji="1" lang="ja-JP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9</a:t>
                      </a:r>
                      <a:b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</a:br>
                      <a:r>
                        <a:rPr kumimoji="1" lang="ja-JP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グループ</a:t>
                      </a:r>
                      <a:endParaRPr kumimoji="1" lang="ja-JP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10</a:t>
                      </a:r>
                      <a:b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</a:br>
                      <a:r>
                        <a:rPr kumimoji="1" lang="ja-JP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グループ</a:t>
                      </a:r>
                      <a:endParaRPr kumimoji="1" lang="ja-JP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6579468"/>
                  </a:ext>
                </a:extLst>
              </a:tr>
              <a:tr h="482076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食費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5,000</a:t>
                      </a:r>
                      <a:r>
                        <a:rPr kumimoji="1" lang="ja-JP" altLang="en-US" dirty="0"/>
                        <a:t>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2865795"/>
                  </a:ext>
                </a:extLst>
              </a:tr>
              <a:tr h="482076">
                <a:tc>
                  <a:txBody>
                    <a:bodyPr/>
                    <a:lstStyle/>
                    <a:p>
                      <a:endParaRPr kumimoji="1" lang="en-US" altLang="ja-JP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/>
                        <a:t>医りょう費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1,300</a:t>
                      </a:r>
                      <a:r>
                        <a:rPr kumimoji="1" lang="ja-JP" altLang="en-US" dirty="0"/>
                        <a:t>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9686504"/>
                  </a:ext>
                </a:extLst>
              </a:tr>
              <a:tr h="482076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ゲームソフト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4,000</a:t>
                      </a:r>
                      <a:r>
                        <a:rPr kumimoji="1" lang="ja-JP" altLang="en-US" dirty="0"/>
                        <a:t>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713078"/>
                  </a:ext>
                </a:extLst>
              </a:tr>
              <a:tr h="482076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/>
                        <a:t>おかし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700</a:t>
                      </a:r>
                      <a:r>
                        <a:rPr kumimoji="1" lang="ja-JP" altLang="en-US" dirty="0"/>
                        <a:t>円</a:t>
                      </a:r>
                      <a:endParaRPr kumimoji="1" lang="en-US" altLang="ja-JP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5062773"/>
                  </a:ext>
                </a:extLst>
              </a:tr>
              <a:tr h="482076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スマホ修理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4,000</a:t>
                      </a:r>
                      <a:r>
                        <a:rPr kumimoji="1" lang="ja-JP" altLang="en-US" dirty="0"/>
                        <a:t>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22609"/>
                  </a:ext>
                </a:extLst>
              </a:tr>
              <a:tr h="482076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ガソリン代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2,000</a:t>
                      </a:r>
                      <a:r>
                        <a:rPr kumimoji="1" lang="ja-JP" altLang="en-US" dirty="0"/>
                        <a:t>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0351357"/>
                  </a:ext>
                </a:extLst>
              </a:tr>
              <a:tr h="482076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日用品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1,000</a:t>
                      </a:r>
                      <a:r>
                        <a:rPr kumimoji="1" lang="ja-JP" altLang="en-US" dirty="0"/>
                        <a:t>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4629358"/>
                  </a:ext>
                </a:extLst>
              </a:tr>
            </a:tbl>
          </a:graphicData>
        </a:graphic>
      </p:graphicFrame>
      <p:graphicFrame>
        <p:nvGraphicFramePr>
          <p:cNvPr id="4" name="コンテンツ プレースホルダー 3">
            <a:extLst>
              <a:ext uri="{FF2B5EF4-FFF2-40B4-BE49-F238E27FC236}">
                <a16:creationId xmlns:a16="http://schemas.microsoft.com/office/drawing/2014/main" id="{8FA64E44-D2BB-5C53-EC93-434D138586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5022076"/>
              </p:ext>
            </p:extLst>
          </p:nvPr>
        </p:nvGraphicFramePr>
        <p:xfrm>
          <a:off x="838200" y="2134309"/>
          <a:ext cx="8971316" cy="391570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455498481"/>
                    </a:ext>
                  </a:extLst>
                </a:gridCol>
                <a:gridCol w="1734656">
                  <a:extLst>
                    <a:ext uri="{9D8B030D-6E8A-4147-A177-3AD203B41FA5}">
                      <a16:colId xmlns:a16="http://schemas.microsoft.com/office/drawing/2014/main" val="1635757206"/>
                    </a:ext>
                  </a:extLst>
                </a:gridCol>
                <a:gridCol w="1096786">
                  <a:extLst>
                    <a:ext uri="{9D8B030D-6E8A-4147-A177-3AD203B41FA5}">
                      <a16:colId xmlns:a16="http://schemas.microsoft.com/office/drawing/2014/main" val="1522513641"/>
                    </a:ext>
                  </a:extLst>
                </a:gridCol>
                <a:gridCol w="746993">
                  <a:extLst>
                    <a:ext uri="{9D8B030D-6E8A-4147-A177-3AD203B41FA5}">
                      <a16:colId xmlns:a16="http://schemas.microsoft.com/office/drawing/2014/main" val="2287725749"/>
                    </a:ext>
                  </a:extLst>
                </a:gridCol>
                <a:gridCol w="730393">
                  <a:extLst>
                    <a:ext uri="{9D8B030D-6E8A-4147-A177-3AD203B41FA5}">
                      <a16:colId xmlns:a16="http://schemas.microsoft.com/office/drawing/2014/main" val="139675111"/>
                    </a:ext>
                  </a:extLst>
                </a:gridCol>
                <a:gridCol w="780194">
                  <a:extLst>
                    <a:ext uri="{9D8B030D-6E8A-4147-A177-3AD203B41FA5}">
                      <a16:colId xmlns:a16="http://schemas.microsoft.com/office/drawing/2014/main" val="3256086393"/>
                    </a:ext>
                  </a:extLst>
                </a:gridCol>
                <a:gridCol w="746993">
                  <a:extLst>
                    <a:ext uri="{9D8B030D-6E8A-4147-A177-3AD203B41FA5}">
                      <a16:colId xmlns:a16="http://schemas.microsoft.com/office/drawing/2014/main" val="3608310764"/>
                    </a:ext>
                  </a:extLst>
                </a:gridCol>
                <a:gridCol w="713794">
                  <a:extLst>
                    <a:ext uri="{9D8B030D-6E8A-4147-A177-3AD203B41FA5}">
                      <a16:colId xmlns:a16="http://schemas.microsoft.com/office/drawing/2014/main" val="4269465999"/>
                    </a:ext>
                  </a:extLst>
                </a:gridCol>
                <a:gridCol w="746993">
                  <a:extLst>
                    <a:ext uri="{9D8B030D-6E8A-4147-A177-3AD203B41FA5}">
                      <a16:colId xmlns:a16="http://schemas.microsoft.com/office/drawing/2014/main" val="653561759"/>
                    </a:ext>
                  </a:extLst>
                </a:gridCol>
                <a:gridCol w="730393">
                  <a:extLst>
                    <a:ext uri="{9D8B030D-6E8A-4147-A177-3AD203B41FA5}">
                      <a16:colId xmlns:a16="http://schemas.microsoft.com/office/drawing/2014/main" val="2325754033"/>
                    </a:ext>
                  </a:extLst>
                </a:gridCol>
                <a:gridCol w="735841">
                  <a:extLst>
                    <a:ext uri="{9D8B030D-6E8A-4147-A177-3AD203B41FA5}">
                      <a16:colId xmlns:a16="http://schemas.microsoft.com/office/drawing/2014/main" val="3878399641"/>
                    </a:ext>
                  </a:extLst>
                </a:gridCol>
              </a:tblGrid>
              <a:tr h="541175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en-US" altLang="ja-JP" sz="1400" dirty="0"/>
                        <a:t>1</a:t>
                      </a:r>
                      <a:br>
                        <a:rPr kumimoji="1" lang="en-US" altLang="ja-JP" sz="1400" dirty="0"/>
                      </a:br>
                      <a:r>
                        <a:rPr kumimoji="1" lang="ja-JP" altLang="en-US" sz="1000" spc="0"/>
                        <a:t>グループ</a:t>
                      </a:r>
                      <a:endParaRPr kumimoji="1" lang="ja-JP" altLang="en-US" sz="1000" spc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2</a:t>
                      </a:r>
                      <a:b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</a:br>
                      <a:r>
                        <a:rPr kumimoji="1" lang="ja-JP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グループ</a:t>
                      </a:r>
                      <a:endParaRPr kumimoji="1" lang="ja-JP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3</a:t>
                      </a:r>
                      <a:b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</a:br>
                      <a:r>
                        <a:rPr kumimoji="1" lang="ja-JP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グループ</a:t>
                      </a:r>
                      <a:endParaRPr kumimoji="1" lang="ja-JP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4</a:t>
                      </a:r>
                      <a:b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</a:br>
                      <a:r>
                        <a:rPr kumimoji="1" lang="ja-JP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グループ</a:t>
                      </a:r>
                      <a:endParaRPr kumimoji="1" lang="ja-JP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5</a:t>
                      </a:r>
                      <a:b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</a:br>
                      <a:r>
                        <a:rPr kumimoji="1" lang="ja-JP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グループ</a:t>
                      </a:r>
                      <a:endParaRPr kumimoji="1" lang="ja-JP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6</a:t>
                      </a:r>
                      <a:b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</a:br>
                      <a:r>
                        <a:rPr kumimoji="1" lang="ja-JP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グループ</a:t>
                      </a:r>
                      <a:endParaRPr kumimoji="1" lang="ja-JP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7</a:t>
                      </a:r>
                      <a:b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</a:br>
                      <a:r>
                        <a:rPr kumimoji="1" lang="ja-JP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グループ</a:t>
                      </a:r>
                      <a:endParaRPr kumimoji="1" lang="ja-JP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8</a:t>
                      </a:r>
                      <a:br>
                        <a:rPr kumimoji="1" lang="en-US" altLang="ja-JP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</a:br>
                      <a:r>
                        <a:rPr kumimoji="1" lang="ja-JP" alt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游ゴシック" panose="020F0502020204030204"/>
                          <a:ea typeface="游ゴシック" panose="020B0400000000000000" pitchFamily="34" charset="-128"/>
                          <a:cs typeface="+mn-cs"/>
                        </a:rPr>
                        <a:t>グループ</a:t>
                      </a:r>
                      <a:endParaRPr kumimoji="1" lang="ja-JP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游ゴシック" panose="020F0502020204030204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6579468"/>
                  </a:ext>
                </a:extLst>
              </a:tr>
              <a:tr h="482076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食費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5,000</a:t>
                      </a:r>
                      <a:r>
                        <a:rPr kumimoji="1" lang="ja-JP" altLang="en-US" dirty="0"/>
                        <a:t>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2865795"/>
                  </a:ext>
                </a:extLst>
              </a:tr>
              <a:tr h="482076">
                <a:tc>
                  <a:txBody>
                    <a:bodyPr/>
                    <a:lstStyle/>
                    <a:p>
                      <a:endParaRPr kumimoji="1" lang="en-US" altLang="ja-JP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/>
                        <a:t>医りょう費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1,300</a:t>
                      </a:r>
                      <a:r>
                        <a:rPr kumimoji="1" lang="ja-JP" altLang="en-US" dirty="0"/>
                        <a:t>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9686504"/>
                  </a:ext>
                </a:extLst>
              </a:tr>
              <a:tr h="482076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ゲームソフト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4,000</a:t>
                      </a:r>
                      <a:r>
                        <a:rPr kumimoji="1" lang="ja-JP" altLang="en-US" dirty="0"/>
                        <a:t>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713078"/>
                  </a:ext>
                </a:extLst>
              </a:tr>
              <a:tr h="482076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/>
                        <a:t>おかし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700</a:t>
                      </a:r>
                      <a:r>
                        <a:rPr kumimoji="1" lang="ja-JP" altLang="en-US" dirty="0"/>
                        <a:t>円</a:t>
                      </a:r>
                      <a:endParaRPr kumimoji="1" lang="en-US" altLang="ja-JP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5062773"/>
                  </a:ext>
                </a:extLst>
              </a:tr>
              <a:tr h="482076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スマホ修理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4,000</a:t>
                      </a:r>
                      <a:r>
                        <a:rPr kumimoji="1" lang="ja-JP" altLang="en-US" dirty="0"/>
                        <a:t>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22609"/>
                  </a:ext>
                </a:extLst>
              </a:tr>
              <a:tr h="482076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ガソリン代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2,000</a:t>
                      </a:r>
                      <a:r>
                        <a:rPr kumimoji="1" lang="ja-JP" altLang="en-US" dirty="0"/>
                        <a:t>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0351357"/>
                  </a:ext>
                </a:extLst>
              </a:tr>
              <a:tr h="482076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日用品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1,000</a:t>
                      </a:r>
                      <a:r>
                        <a:rPr kumimoji="1" lang="ja-JP" altLang="en-US" dirty="0"/>
                        <a:t>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4629358"/>
                  </a:ext>
                </a:extLst>
              </a:tr>
            </a:tbl>
          </a:graphicData>
        </a:graphic>
      </p:graphicFrame>
      <p:pic>
        <p:nvPicPr>
          <p:cNvPr id="6" name="図 5">
            <a:extLst>
              <a:ext uri="{FF2B5EF4-FFF2-40B4-BE49-F238E27FC236}">
                <a16:creationId xmlns:a16="http://schemas.microsoft.com/office/drawing/2014/main" id="{2197F9FF-4334-5991-C97B-32E8C7232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03014" y="807984"/>
            <a:ext cx="1171813" cy="1171813"/>
          </a:xfrm>
          <a:prstGeom prst="rect">
            <a:avLst/>
          </a:prstGeom>
        </p:spPr>
      </p:pic>
      <p:sp>
        <p:nvSpPr>
          <p:cNvPr id="7" name="スライド番号プレースホルダー 3">
            <a:extLst>
              <a:ext uri="{FF2B5EF4-FFF2-40B4-BE49-F238E27FC236}">
                <a16:creationId xmlns:a16="http://schemas.microsoft.com/office/drawing/2014/main" id="{DA3BB2D6-979C-E052-E509-ADCA356C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lang="en-US" altLang="ja-JP" sz="2800" b="1" dirty="0">
                <a:solidFill>
                  <a:schemeClr val="accent6">
                    <a:lumMod val="75000"/>
                  </a:schemeClr>
                </a:solidFill>
              </a:rPr>
              <a:t>12</a:t>
            </a:r>
            <a:endParaRPr kumimoji="1" lang="ja-JP" altLang="en-US" sz="2800" b="1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480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97E609E-4058-082F-8850-1AA45C6740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4296" y="2853561"/>
            <a:ext cx="3095627" cy="3095627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1594DC8-7556-34FB-AD2E-9862D6EF3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764" y="2853562"/>
            <a:ext cx="3095626" cy="3095626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AFF3F79-9CDA-45F5-A990-883A763BA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1577" y="643620"/>
            <a:ext cx="8988846" cy="884783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4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ニーズ</a:t>
            </a:r>
            <a:r>
              <a:rPr kumimoji="1" lang="en-US" altLang="ja-JP" sz="4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(NEEDS)</a:t>
            </a:r>
            <a:r>
              <a:rPr kumimoji="1" lang="ja-JP" altLang="en-US" sz="4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とウォンツ</a:t>
            </a:r>
            <a:r>
              <a:rPr kumimoji="1" lang="en-US" altLang="ja-JP" sz="4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(WANTS)</a:t>
            </a:r>
            <a:endParaRPr kumimoji="1" lang="ja-JP" altLang="en-US" sz="4000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46FCD963-06BF-F98D-60E9-6FE824D1D0EE}"/>
              </a:ext>
            </a:extLst>
          </p:cNvPr>
          <p:cNvSpPr/>
          <p:nvPr/>
        </p:nvSpPr>
        <p:spPr>
          <a:xfrm>
            <a:off x="2624453" y="1707559"/>
            <a:ext cx="3172858" cy="441265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4400" b="1" dirty="0">
              <a:solidFill>
                <a:srgbClr val="447636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/>
            <a:endParaRPr kumimoji="1" lang="en-US" altLang="ja-JP" u="sng" dirty="0">
              <a:solidFill>
                <a:srgbClr val="447636"/>
              </a:solidFill>
            </a:endParaRPr>
          </a:p>
          <a:p>
            <a:pPr algn="ctr"/>
            <a:endParaRPr lang="en-US" altLang="ja-JP" u="sng" dirty="0">
              <a:solidFill>
                <a:srgbClr val="447636"/>
              </a:solidFill>
            </a:endParaRPr>
          </a:p>
          <a:p>
            <a:pPr algn="ctr"/>
            <a:r>
              <a:rPr lang="ja-JP" altLang="en-US" sz="2400" b="1" u="sng">
                <a:solidFill>
                  <a:srgbClr val="447636"/>
                </a:solidFill>
              </a:rPr>
              <a:t>ないと困るもの</a:t>
            </a:r>
            <a:endParaRPr kumimoji="1" lang="en-US" altLang="ja-JP" b="1" u="sng" dirty="0">
              <a:solidFill>
                <a:srgbClr val="447636"/>
              </a:solidFill>
            </a:endParaRPr>
          </a:p>
          <a:p>
            <a:pPr algn="ctr"/>
            <a:endParaRPr kumimoji="1" lang="en-US" altLang="ja-JP" u="sng" dirty="0">
              <a:solidFill>
                <a:srgbClr val="447636"/>
              </a:solidFill>
            </a:endParaRPr>
          </a:p>
          <a:p>
            <a:pPr algn="ctr"/>
            <a:r>
              <a:rPr lang="ja-JP" altLang="en-US">
                <a:solidFill>
                  <a:srgbClr val="447636"/>
                </a:solidFill>
              </a:rPr>
              <a:t>食事</a:t>
            </a:r>
            <a:endParaRPr lang="en-US" altLang="ja-JP" dirty="0">
              <a:solidFill>
                <a:srgbClr val="447636"/>
              </a:solidFill>
            </a:endParaRPr>
          </a:p>
          <a:p>
            <a:pPr algn="ctr"/>
            <a:r>
              <a:rPr kumimoji="1" lang="ja-JP" altLang="en-US">
                <a:solidFill>
                  <a:srgbClr val="447636"/>
                </a:solidFill>
              </a:rPr>
              <a:t>住居</a:t>
            </a:r>
            <a:endParaRPr kumimoji="1" lang="en-US" altLang="ja-JP" dirty="0">
              <a:solidFill>
                <a:srgbClr val="447636"/>
              </a:solidFill>
            </a:endParaRPr>
          </a:p>
          <a:p>
            <a:pPr algn="ctr"/>
            <a:r>
              <a:rPr kumimoji="1" lang="ja-JP" altLang="en-US">
                <a:solidFill>
                  <a:srgbClr val="447636"/>
                </a:solidFill>
              </a:rPr>
              <a:t>水道・電気・ガス</a:t>
            </a:r>
            <a:endParaRPr kumimoji="1" lang="en-US" altLang="ja-JP" dirty="0">
              <a:solidFill>
                <a:srgbClr val="447636"/>
              </a:solidFill>
            </a:endParaRPr>
          </a:p>
          <a:p>
            <a:pPr algn="ctr"/>
            <a:r>
              <a:rPr lang="ja-JP" altLang="en-US">
                <a:solidFill>
                  <a:srgbClr val="447636"/>
                </a:solidFill>
              </a:rPr>
              <a:t>電話</a:t>
            </a:r>
            <a:endParaRPr lang="en-US" altLang="ja-JP" dirty="0">
              <a:solidFill>
                <a:srgbClr val="447636"/>
              </a:solidFill>
            </a:endParaRPr>
          </a:p>
          <a:p>
            <a:pPr algn="ctr"/>
            <a:r>
              <a:rPr kumimoji="1" lang="ja-JP" altLang="en-US" dirty="0">
                <a:solidFill>
                  <a:srgbClr val="447636"/>
                </a:solidFill>
              </a:rPr>
              <a:t>必要最小限の</a:t>
            </a:r>
            <a:r>
              <a:rPr lang="ja-JP" altLang="en-US">
                <a:solidFill>
                  <a:srgbClr val="447636"/>
                </a:solidFill>
              </a:rPr>
              <a:t>洋服やくつ</a:t>
            </a:r>
            <a:endParaRPr kumimoji="1" lang="en-US" altLang="ja-JP" dirty="0">
              <a:solidFill>
                <a:srgbClr val="447636"/>
              </a:solidFill>
            </a:endParaRPr>
          </a:p>
          <a:p>
            <a:pPr algn="ctr"/>
            <a:r>
              <a:rPr lang="ja-JP" altLang="en-US" dirty="0">
                <a:solidFill>
                  <a:srgbClr val="447636"/>
                </a:solidFill>
              </a:rPr>
              <a:t>仕事や生活に必要な車</a:t>
            </a:r>
            <a:endParaRPr lang="en-US" altLang="ja-JP" dirty="0">
              <a:solidFill>
                <a:srgbClr val="447636"/>
              </a:solidFill>
            </a:endParaRPr>
          </a:p>
          <a:p>
            <a:pPr algn="ctr"/>
            <a:r>
              <a:rPr kumimoji="1" lang="ja-JP" altLang="en-US" dirty="0">
                <a:solidFill>
                  <a:srgbClr val="447636"/>
                </a:solidFill>
              </a:rPr>
              <a:t>など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703CE96F-7E34-FBBE-7489-03EE1D3C611F}"/>
              </a:ext>
            </a:extLst>
          </p:cNvPr>
          <p:cNvSpPr/>
          <p:nvPr/>
        </p:nvSpPr>
        <p:spPr>
          <a:xfrm>
            <a:off x="6394690" y="1768896"/>
            <a:ext cx="3260993" cy="428556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u="sng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altLang="ja-JP" u="sng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altLang="ja-JP" u="sng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altLang="ja-JP" u="sng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ja-JP" altLang="en-US" sz="2400" b="1" u="sng" spc="-150">
                <a:solidFill>
                  <a:schemeClr val="accent2">
                    <a:lumMod val="75000"/>
                  </a:schemeClr>
                </a:solidFill>
              </a:rPr>
              <a:t>なくても</a:t>
            </a:r>
            <a:br>
              <a:rPr lang="en-US" altLang="ja-JP" sz="2400" b="1" u="sng" spc="-15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ja-JP" altLang="en-US" sz="2400" b="1" u="sng" spc="-150">
                <a:solidFill>
                  <a:schemeClr val="accent2">
                    <a:lumMod val="75000"/>
                  </a:schemeClr>
                </a:solidFill>
              </a:rPr>
              <a:t>困らないもの</a:t>
            </a:r>
            <a:br>
              <a:rPr lang="en-US" altLang="ja-JP" u="sng" dirty="0">
                <a:solidFill>
                  <a:schemeClr val="accent2">
                    <a:lumMod val="75000"/>
                  </a:schemeClr>
                </a:solidFill>
              </a:rPr>
            </a:br>
            <a:endParaRPr lang="en-US" altLang="ja-JP" u="sng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accent2">
                    <a:lumMod val="75000"/>
                  </a:schemeClr>
                </a:solidFill>
              </a:rPr>
              <a:t>外食</a:t>
            </a:r>
            <a:endParaRPr kumimoji="1" lang="en-US" altLang="ja-JP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ja-JP" altLang="en-US" dirty="0">
                <a:solidFill>
                  <a:schemeClr val="accent2">
                    <a:lumMod val="75000"/>
                  </a:schemeClr>
                </a:solidFill>
              </a:rPr>
              <a:t>レジャー</a:t>
            </a:r>
            <a:endParaRPr lang="en-US" altLang="ja-JP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accent2">
                    <a:lumMod val="75000"/>
                  </a:schemeClr>
                </a:solidFill>
              </a:rPr>
              <a:t>ぜいたく品</a:t>
            </a:r>
            <a:endParaRPr kumimoji="1" lang="en-US" altLang="ja-JP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ja-JP" altLang="en-US" dirty="0">
                <a:solidFill>
                  <a:schemeClr val="accent2">
                    <a:lumMod val="75000"/>
                  </a:schemeClr>
                </a:solidFill>
              </a:rPr>
              <a:t>必要以上に高価な服や靴</a:t>
            </a:r>
            <a:endParaRPr lang="en-US" altLang="ja-JP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accent2">
                    <a:lumMod val="75000"/>
                  </a:schemeClr>
                </a:solidFill>
              </a:rPr>
              <a:t>高級な車</a:t>
            </a:r>
            <a:endParaRPr kumimoji="1" lang="en-US" altLang="ja-JP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ja-JP" altLang="en-US" dirty="0">
                <a:solidFill>
                  <a:schemeClr val="accent2">
                    <a:lumMod val="75000"/>
                  </a:schemeClr>
                </a:solidFill>
              </a:rPr>
              <a:t>など</a:t>
            </a:r>
            <a:endParaRPr kumimoji="1" lang="ja-JP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B1911CC-B298-FA22-A907-14D0665AE61B}"/>
              </a:ext>
            </a:extLst>
          </p:cNvPr>
          <p:cNvSpPr txBox="1"/>
          <p:nvPr/>
        </p:nvSpPr>
        <p:spPr>
          <a:xfrm>
            <a:off x="1012174" y="5587310"/>
            <a:ext cx="11788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solidFill>
                  <a:srgbClr val="C5E0B4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NEEDS</a:t>
            </a:r>
            <a:r>
              <a:rPr kumimoji="1" lang="ja-JP" altLang="en-US" sz="1400" b="1">
                <a:solidFill>
                  <a:srgbClr val="C5E0B4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さん</a:t>
            </a:r>
            <a:endParaRPr kumimoji="1" lang="ja-JP" altLang="en-US" sz="1400" b="1" dirty="0">
              <a:solidFill>
                <a:srgbClr val="C5E0B4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1AAD99A-56E9-07CC-22ED-08316ED68E99}"/>
              </a:ext>
            </a:extLst>
          </p:cNvPr>
          <p:cNvSpPr txBox="1"/>
          <p:nvPr/>
        </p:nvSpPr>
        <p:spPr>
          <a:xfrm>
            <a:off x="10253062" y="5587310"/>
            <a:ext cx="1385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b="1" dirty="0">
                <a:solidFill>
                  <a:srgbClr val="FDE39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WANT</a:t>
            </a:r>
            <a:r>
              <a:rPr kumimoji="1" lang="en-US" altLang="ja-JP" sz="1400" b="1" dirty="0">
                <a:solidFill>
                  <a:srgbClr val="FDE39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S</a:t>
            </a:r>
            <a:r>
              <a:rPr lang="ja-JP" altLang="en-US" sz="1400" b="1">
                <a:solidFill>
                  <a:srgbClr val="FDE39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さん</a:t>
            </a:r>
            <a:endParaRPr kumimoji="1" lang="ja-JP" altLang="en-US" sz="1400" b="1" dirty="0">
              <a:solidFill>
                <a:srgbClr val="FDE398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E5652FC9-639B-AD7C-CCED-2003B67055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48886" y="2269361"/>
            <a:ext cx="1752600" cy="5842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34849710-49C8-85D0-DF1F-E738CE963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29983" y="2269361"/>
            <a:ext cx="1549400" cy="584200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56871B-ED50-0A85-F1D5-80CBF59A7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2800" b="1" dirty="0">
                <a:solidFill>
                  <a:srgbClr val="FFF8E8"/>
                </a:solidFill>
              </a:rPr>
              <a:t>13</a:t>
            </a:r>
            <a:endParaRPr kumimoji="1" lang="ja-JP" altLang="en-US" sz="2800" b="1">
              <a:solidFill>
                <a:srgbClr val="FFF8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749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">
            <p14:nvContentPartPr>
              <p14:cNvPr id="8" name="インク 7">
                <a:extLst>
                  <a:ext uri="{FF2B5EF4-FFF2-40B4-BE49-F238E27FC236}">
                    <a16:creationId xmlns:a16="http://schemas.microsoft.com/office/drawing/2014/main" id="{C0369B0F-BA77-420B-1C66-E3EDD779CA23}"/>
                  </a:ext>
                </a:extLst>
              </p14:cNvPr>
              <p14:cNvContentPartPr/>
              <p14:nvPr/>
            </p14:nvContentPartPr>
            <p14:xfrm>
              <a:off x="7722560" y="3855591"/>
              <a:ext cx="360" cy="360"/>
            </p14:xfrm>
          </p:contentPart>
        </mc:Choice>
        <mc:Fallback xmlns="">
          <p:pic>
            <p:nvPicPr>
              <p:cNvPr id="8" name="インク 7">
                <a:extLst>
                  <a:ext uri="{FF2B5EF4-FFF2-40B4-BE49-F238E27FC236}">
                    <a16:creationId xmlns:a16="http://schemas.microsoft.com/office/drawing/2014/main" id="{C0369B0F-BA77-420B-1C66-E3EDD779CA2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713920" y="380195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9" name="インク 8">
                <a:extLst>
                  <a:ext uri="{FF2B5EF4-FFF2-40B4-BE49-F238E27FC236}">
                    <a16:creationId xmlns:a16="http://schemas.microsoft.com/office/drawing/2014/main" id="{7A3C0C93-9E8F-A8D0-9072-B95094687118}"/>
                  </a:ext>
                </a:extLst>
              </p14:cNvPr>
              <p14:cNvContentPartPr/>
              <p14:nvPr/>
            </p14:nvContentPartPr>
            <p14:xfrm>
              <a:off x="5276720" y="5486391"/>
              <a:ext cx="360" cy="360"/>
            </p14:xfrm>
          </p:contentPart>
        </mc:Choice>
        <mc:Fallback xmlns="">
          <p:pic>
            <p:nvPicPr>
              <p:cNvPr id="9" name="インク 8">
                <a:extLst>
                  <a:ext uri="{FF2B5EF4-FFF2-40B4-BE49-F238E27FC236}">
                    <a16:creationId xmlns:a16="http://schemas.microsoft.com/office/drawing/2014/main" id="{7A3C0C93-9E8F-A8D0-9072-B9509468711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268080" y="543239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1">
            <p14:nvContentPartPr>
              <p14:cNvPr id="10" name="インク 9">
                <a:extLst>
                  <a:ext uri="{FF2B5EF4-FFF2-40B4-BE49-F238E27FC236}">
                    <a16:creationId xmlns:a16="http://schemas.microsoft.com/office/drawing/2014/main" id="{B981A3BA-8848-3492-BF27-A86F60C544AE}"/>
                  </a:ext>
                </a:extLst>
              </p14:cNvPr>
              <p14:cNvContentPartPr/>
              <p14:nvPr/>
            </p14:nvContentPartPr>
            <p14:xfrm>
              <a:off x="3062360" y="5243751"/>
              <a:ext cx="360" cy="360"/>
            </p14:xfrm>
          </p:contentPart>
        </mc:Choice>
        <mc:Fallback xmlns="">
          <p:pic>
            <p:nvPicPr>
              <p:cNvPr id="10" name="インク 9">
                <a:extLst>
                  <a:ext uri="{FF2B5EF4-FFF2-40B4-BE49-F238E27FC236}">
                    <a16:creationId xmlns:a16="http://schemas.microsoft.com/office/drawing/2014/main" id="{B981A3BA-8848-3492-BF27-A86F60C544AE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053720" y="519011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68659BC-411E-29A1-01EF-A9072DA4E4C1}"/>
              </a:ext>
            </a:extLst>
          </p:cNvPr>
          <p:cNvSpPr txBox="1"/>
          <p:nvPr/>
        </p:nvSpPr>
        <p:spPr>
          <a:xfrm>
            <a:off x="1377302" y="707178"/>
            <a:ext cx="10153675" cy="2028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4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ニーズだけで</a:t>
            </a:r>
            <a:endParaRPr kumimoji="1" lang="en-US" altLang="ja-JP" sz="4400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4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人は幸せに</a:t>
            </a:r>
            <a:r>
              <a:rPr lang="ja-JP" altLang="en-US" sz="4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暮らせ</a:t>
            </a:r>
            <a:r>
              <a:rPr kumimoji="1" lang="ja-JP" altLang="en-US" sz="4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るでしょうか</a:t>
            </a:r>
            <a:endParaRPr lang="ja-JP" altLang="en-US" sz="4400"/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383CC4DA-9F34-EA5C-2721-3DA4C567731D}"/>
              </a:ext>
            </a:extLst>
          </p:cNvPr>
          <p:cNvGrpSpPr/>
          <p:nvPr/>
        </p:nvGrpSpPr>
        <p:grpSpPr>
          <a:xfrm>
            <a:off x="511446" y="2198056"/>
            <a:ext cx="11680554" cy="4679741"/>
            <a:chOff x="511446" y="2198056"/>
            <a:chExt cx="11680554" cy="4679741"/>
          </a:xfrm>
        </p:grpSpPr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75F8E671-9D65-CBE9-4524-C6E03CE8FF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9788" y="2198056"/>
              <a:ext cx="4692424" cy="4679741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CD8C60E8-B4CC-2B90-2044-5906287235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11446" y="3429000"/>
              <a:ext cx="2631141" cy="2631141"/>
            </a:xfrm>
            <a:prstGeom prst="rect">
              <a:avLst/>
            </a:prstGeom>
          </p:spPr>
        </p:pic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DD4E0661-60FF-CC00-65FB-90E666387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77016" y="3429000"/>
              <a:ext cx="2623558" cy="2631141"/>
            </a:xfrm>
            <a:prstGeom prst="rect">
              <a:avLst/>
            </a:prstGeom>
          </p:spPr>
        </p:pic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D2A06EBA-4680-0142-B0FD-0D57439A4E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90496" y="3435325"/>
              <a:ext cx="2631141" cy="2618491"/>
            </a:xfrm>
            <a:prstGeom prst="rect">
              <a:avLst/>
            </a:prstGeom>
          </p:spPr>
        </p:pic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5481A2AD-F6A3-8653-AFBF-A951AAF1DB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60859" y="3435325"/>
              <a:ext cx="2631141" cy="2618491"/>
            </a:xfrm>
            <a:prstGeom prst="rect">
              <a:avLst/>
            </a:prstGeom>
          </p:spPr>
        </p:pic>
      </p:grpSp>
      <p:pic>
        <p:nvPicPr>
          <p:cNvPr id="23" name="図 22">
            <a:extLst>
              <a:ext uri="{FF2B5EF4-FFF2-40B4-BE49-F238E27FC236}">
                <a16:creationId xmlns:a16="http://schemas.microsoft.com/office/drawing/2014/main" id="{4A4BD537-8CBD-BB1F-CA5B-B419F5DAA82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727017">
            <a:off x="10673067" y="1871827"/>
            <a:ext cx="769174" cy="968959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F72C24A8-09AF-2308-F48E-2CB57948252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169687">
            <a:off x="1202001" y="1656305"/>
            <a:ext cx="850030" cy="1070817"/>
          </a:xfrm>
          <a:prstGeom prst="rect">
            <a:avLst/>
          </a:prstGeom>
        </p:spPr>
      </p:pic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851C81CE-C2D2-BBA1-8B43-44B462A59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lang="en-US" altLang="ja-JP" sz="2800" b="1" dirty="0">
                <a:solidFill>
                  <a:srgbClr val="FFF8E8"/>
                </a:solidFill>
              </a:rPr>
              <a:t>14</a:t>
            </a:r>
            <a:endParaRPr kumimoji="1" lang="ja-JP" altLang="en-US" sz="2800" b="1">
              <a:solidFill>
                <a:srgbClr val="FFF8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1823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7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93A37D-67FA-AC1C-1C8C-390566C7D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5525"/>
            <a:ext cx="10515600" cy="1325563"/>
          </a:xfrm>
        </p:spPr>
        <p:txBody>
          <a:bodyPr/>
          <a:lstStyle/>
          <a:p>
            <a:pPr algn="ctr"/>
            <a:r>
              <a:rPr kumimoji="1" lang="ja-JP" altLang="en-US" b="1" dirty="0">
                <a:solidFill>
                  <a:srgbClr val="44763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自分らしく生きるためのお金</a:t>
            </a: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F86B64BC-6A66-7AC3-151E-1463272A6710}"/>
              </a:ext>
            </a:extLst>
          </p:cNvPr>
          <p:cNvGrpSpPr/>
          <p:nvPr/>
        </p:nvGrpSpPr>
        <p:grpSpPr>
          <a:xfrm>
            <a:off x="1122416" y="1110700"/>
            <a:ext cx="9544470" cy="4175706"/>
            <a:chOff x="478849" y="1223828"/>
            <a:chExt cx="10327195" cy="4518148"/>
          </a:xfrm>
        </p:grpSpPr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505A9BE1-A10C-EF85-9526-5FDDCE4CE9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849" y="1223828"/>
              <a:ext cx="10327195" cy="4518148"/>
            </a:xfrm>
            <a:prstGeom prst="rect">
              <a:avLst/>
            </a:prstGeom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A66BD0F0-C6A4-FD24-E020-C6B4A65C1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38988" y="1994072"/>
              <a:ext cx="2820650" cy="2820650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2D5391CA-0B22-230C-288B-CF16901855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71428" y="1994072"/>
              <a:ext cx="3194967" cy="3194967"/>
            </a:xfrm>
            <a:prstGeom prst="rect">
              <a:avLst/>
            </a:pr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300F549D-5F64-5181-3255-E6F39B466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33577" y="1856876"/>
              <a:ext cx="2957848" cy="2957848"/>
            </a:xfrm>
            <a:prstGeom prst="rect">
              <a:avLst/>
            </a:prstGeom>
          </p:spPr>
        </p:pic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E541247B-CB45-F563-282D-BAEF129F3968}"/>
              </a:ext>
            </a:extLst>
          </p:cNvPr>
          <p:cNvGrpSpPr/>
          <p:nvPr/>
        </p:nvGrpSpPr>
        <p:grpSpPr>
          <a:xfrm>
            <a:off x="2995171" y="4044096"/>
            <a:ext cx="6201658" cy="2631141"/>
            <a:chOff x="1164705" y="3676650"/>
            <a:chExt cx="6201658" cy="2631141"/>
          </a:xfrm>
        </p:grpSpPr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1438F104-BC74-9A01-EE87-533A07B4D4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64705" y="3676650"/>
              <a:ext cx="2631141" cy="2631141"/>
            </a:xfrm>
            <a:prstGeom prst="rect">
              <a:avLst/>
            </a:prstGeom>
          </p:spPr>
        </p:pic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F89CF0B8-2878-98CC-F52E-786DCE4A6F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330275" y="3676650"/>
              <a:ext cx="2623558" cy="2631141"/>
            </a:xfrm>
            <a:prstGeom prst="rect">
              <a:avLst/>
            </a:prstGeom>
          </p:spPr>
        </p:pic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9399D38A-CC03-9400-AC43-E8FB683F4BE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464859" y="3682975"/>
              <a:ext cx="2631141" cy="2618491"/>
            </a:xfrm>
            <a:prstGeom prst="rect">
              <a:avLst/>
            </a:prstGeom>
          </p:spPr>
        </p:pic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5C7AC34B-4954-A3AE-EA1A-953CAF002E7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5222" y="3682975"/>
              <a:ext cx="2631141" cy="2618491"/>
            </a:xfrm>
            <a:prstGeom prst="rect">
              <a:avLst/>
            </a:prstGeom>
          </p:spPr>
        </p:pic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11CB89E-C795-8476-9C39-59CE5C979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2800" b="1" dirty="0">
                <a:solidFill>
                  <a:schemeClr val="accent6">
                    <a:lumMod val="75000"/>
                  </a:schemeClr>
                </a:solidFill>
              </a:rPr>
              <a:t>15</a:t>
            </a:r>
            <a:endParaRPr kumimoji="1" lang="ja-JP" altLang="en-US" sz="2800" b="1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411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3A9413-7CFB-2F08-0941-732F90DF7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3BE228A7-C21B-0E0A-E148-399CD4C22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25441" y="4325760"/>
            <a:ext cx="2610409" cy="3015909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DD373E1-D09D-86E4-FBD4-22211DD842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885556" y="5471455"/>
            <a:ext cx="1324243" cy="136389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2955DCF-C763-5105-56DA-A93CFE5C8D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5747" y="2987906"/>
            <a:ext cx="9880505" cy="882188"/>
          </a:xfrm>
          <a:prstGeom prst="rect">
            <a:avLst/>
          </a:prstGeom>
        </p:spPr>
      </p:pic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C89D51DD-4DCD-9E54-81B7-2C7D36350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2800" b="1" dirty="0">
                <a:solidFill>
                  <a:srgbClr val="FFF8E8"/>
                </a:solidFill>
              </a:rPr>
              <a:t>16</a:t>
            </a:r>
            <a:endParaRPr kumimoji="1" lang="ja-JP" altLang="en-US" sz="2800" b="1">
              <a:solidFill>
                <a:srgbClr val="FFF8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897417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3A9413-7CFB-2F08-0941-732F90DF7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BDD373E1-D09D-86E4-FBD4-22211DD842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885556" y="5471455"/>
            <a:ext cx="1324243" cy="136389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DABFEB25-A0AD-5741-B6CA-A8CEC76D84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38816" y="792697"/>
            <a:ext cx="3514368" cy="611194"/>
          </a:xfrm>
          <a:prstGeom prst="rect">
            <a:avLst/>
          </a:prstGeom>
        </p:spPr>
      </p:pic>
      <p:pic>
        <p:nvPicPr>
          <p:cNvPr id="14" name="図 13" descr="文字の書かれた紙&#10;&#10;AI 生成コンテンツは誤りを含む可能性があります。">
            <a:extLst>
              <a:ext uri="{FF2B5EF4-FFF2-40B4-BE49-F238E27FC236}">
                <a16:creationId xmlns:a16="http://schemas.microsoft.com/office/drawing/2014/main" id="{6F4CB68E-F9D9-6029-C8E2-DBA1F5071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0" y="1892728"/>
            <a:ext cx="10154372" cy="3329718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3BE228A7-C21B-0E0A-E148-399CD4C22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34293" y="4104920"/>
            <a:ext cx="2801557" cy="3236750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126413-5AAC-732F-3725-EB9C2DDBB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2800" b="1" dirty="0">
                <a:solidFill>
                  <a:srgbClr val="FFF8E8"/>
                </a:solidFill>
              </a:rPr>
              <a:t>17</a:t>
            </a:r>
            <a:endParaRPr kumimoji="1" lang="ja-JP" altLang="en-US" sz="2800" b="1">
              <a:solidFill>
                <a:srgbClr val="FFF8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7150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A72D715-8CDA-DD7B-1136-1CFFD0AAF78E}"/>
              </a:ext>
            </a:extLst>
          </p:cNvPr>
          <p:cNvSpPr txBox="1"/>
          <p:nvPr/>
        </p:nvSpPr>
        <p:spPr>
          <a:xfrm>
            <a:off x="1944565" y="1200681"/>
            <a:ext cx="83028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4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　見えないお金ってなんだろう？</a:t>
            </a:r>
            <a:endParaRPr lang="ja-JP" altLang="en-US" sz="4000" b="1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C479E9AD-ED17-2659-6175-96B19281C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102214" y="5769352"/>
            <a:ext cx="1042614" cy="1073829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E2B005E0-8E26-288E-FE0C-3B08414A23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963250">
            <a:off x="10889021" y="783947"/>
            <a:ext cx="628554" cy="791813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BA80BC60-53B2-E5B6-ED6B-886EE4F8D1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2476" y="671734"/>
            <a:ext cx="808849" cy="1018938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62F00CA4-F485-FDE7-FC9C-DBE960E211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26571" y="410141"/>
            <a:ext cx="3738857" cy="577139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E337256A-E459-F767-8630-B8E9D39218AB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53676" y="4192460"/>
            <a:ext cx="2734016" cy="3280819"/>
          </a:xfrm>
          <a:prstGeom prst="rect">
            <a:avLst/>
          </a:prstGeom>
        </p:spPr>
      </p:pic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552C6C3-DD6A-7691-AE0B-72A49884C7C1}"/>
              </a:ext>
            </a:extLst>
          </p:cNvPr>
          <p:cNvGrpSpPr/>
          <p:nvPr/>
        </p:nvGrpSpPr>
        <p:grpSpPr>
          <a:xfrm>
            <a:off x="351685" y="2391821"/>
            <a:ext cx="11218420" cy="4123296"/>
            <a:chOff x="351685" y="2391821"/>
            <a:chExt cx="11218420" cy="4123296"/>
          </a:xfrm>
        </p:grpSpPr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F4950955-671D-29F5-BFD4-0DDA20926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29274" y="5436933"/>
              <a:ext cx="5412399" cy="1078184"/>
            </a:xfrm>
            <a:prstGeom prst="rect">
              <a:avLst/>
            </a:prstGeom>
          </p:spPr>
        </p:pic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DD4A3179-1510-495B-7D44-151486C94DA1}"/>
                </a:ext>
              </a:extLst>
            </p:cNvPr>
            <p:cNvSpPr txBox="1"/>
            <p:nvPr/>
          </p:nvSpPr>
          <p:spPr>
            <a:xfrm>
              <a:off x="3084686" y="5493953"/>
              <a:ext cx="4570482" cy="8837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1" lang="ja-JP" altLang="en-US" b="1">
                  <a:latin typeface="Yu Gothic" panose="020B0400000000000000" pitchFamily="34" charset="-128"/>
                  <a:ea typeface="Yu Gothic" panose="020B0400000000000000" pitchFamily="34" charset="-128"/>
                </a:rPr>
                <a:t>クレジットカード、ネットショッピング、</a:t>
              </a:r>
              <a:endParaRPr kumimoji="1" lang="en-US" altLang="ja-JP" b="1" dirty="0">
                <a:latin typeface="Yu Gothic" panose="020B0400000000000000" pitchFamily="34" charset="-128"/>
                <a:ea typeface="Yu Gothic" panose="020B0400000000000000" pitchFamily="34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kumimoji="1" lang="ja-JP" altLang="en-US" b="1">
                  <a:latin typeface="Yu Gothic" panose="020B0400000000000000" pitchFamily="34" charset="-128"/>
                  <a:ea typeface="Yu Gothic" panose="020B0400000000000000" pitchFamily="34" charset="-128"/>
                </a:rPr>
                <a:t> スマホアプリなど</a:t>
              </a:r>
              <a:r>
                <a:rPr kumimoji="1" lang="en-US" altLang="ja-JP" b="1" dirty="0">
                  <a:latin typeface="Yu Gothic" panose="020B0400000000000000" pitchFamily="34" charset="-128"/>
                  <a:ea typeface="Yu Gothic" panose="020B0400000000000000" pitchFamily="34" charset="-128"/>
                </a:rPr>
                <a:t>…</a:t>
              </a:r>
              <a:r>
                <a:rPr kumimoji="1" lang="ja-JP" altLang="en-US" b="1">
                  <a:latin typeface="Yu Gothic" panose="020B0400000000000000" pitchFamily="34" charset="-128"/>
                  <a:ea typeface="Yu Gothic" panose="020B0400000000000000" pitchFamily="34" charset="-128"/>
                </a:rPr>
                <a:t>ゲーム課金もあるよ</a:t>
              </a:r>
            </a:p>
          </p:txBody>
        </p:sp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B419A6EF-5264-3AFD-54F2-5F232EC374CC}"/>
                </a:ext>
              </a:extLst>
            </p:cNvPr>
            <p:cNvGrpSpPr/>
            <p:nvPr/>
          </p:nvGrpSpPr>
          <p:grpSpPr>
            <a:xfrm>
              <a:off x="351685" y="2391821"/>
              <a:ext cx="11218420" cy="2227667"/>
              <a:chOff x="351685" y="2391821"/>
              <a:chExt cx="11218420" cy="2227667"/>
            </a:xfrm>
          </p:grpSpPr>
          <p:grpSp>
            <p:nvGrpSpPr>
              <p:cNvPr id="22" name="グループ化 21">
                <a:extLst>
                  <a:ext uri="{FF2B5EF4-FFF2-40B4-BE49-F238E27FC236}">
                    <a16:creationId xmlns:a16="http://schemas.microsoft.com/office/drawing/2014/main" id="{6BC738C6-80AB-E599-B4A7-2EA81810CF7C}"/>
                  </a:ext>
                </a:extLst>
              </p:cNvPr>
              <p:cNvGrpSpPr/>
              <p:nvPr/>
            </p:nvGrpSpPr>
            <p:grpSpPr>
              <a:xfrm>
                <a:off x="351685" y="2391821"/>
                <a:ext cx="7690663" cy="2227667"/>
                <a:chOff x="136345" y="2391821"/>
                <a:chExt cx="7690663" cy="2227667"/>
              </a:xfrm>
            </p:grpSpPr>
            <p:pic>
              <p:nvPicPr>
                <p:cNvPr id="1028" name="Picture 4">
                  <a:extLst>
                    <a:ext uri="{FF2B5EF4-FFF2-40B4-BE49-F238E27FC236}">
                      <a16:creationId xmlns:a16="http://schemas.microsoft.com/office/drawing/2014/main" id="{9C985F19-FBAF-6054-3715-EC97E62F5E3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 bwMode="auto">
                <a:xfrm>
                  <a:off x="136345" y="2391821"/>
                  <a:ext cx="4155083" cy="222766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30" name="Picture 6">
                  <a:extLst>
                    <a:ext uri="{FF2B5EF4-FFF2-40B4-BE49-F238E27FC236}">
                      <a16:creationId xmlns:a16="http://schemas.microsoft.com/office/drawing/2014/main" id="{3349EA0D-8FDD-4F0A-BA2D-E766F08726E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 bwMode="auto">
                <a:xfrm>
                  <a:off x="4484795" y="2393938"/>
                  <a:ext cx="3342213" cy="222490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6" name="図 5">
                <a:extLst>
                  <a:ext uri="{FF2B5EF4-FFF2-40B4-BE49-F238E27FC236}">
                    <a16:creationId xmlns:a16="http://schemas.microsoft.com/office/drawing/2014/main" id="{AB6512ED-F3F2-0FFC-6FF5-01D449AD75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8238679" y="2391821"/>
                <a:ext cx="3331426" cy="2224903"/>
              </a:xfrm>
              <a:prstGeom prst="rect">
                <a:avLst/>
              </a:prstGeom>
            </p:spPr>
          </p:pic>
        </p:grpSp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58D638-77F4-0F7D-03E9-0AA871FB3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2800" b="1" dirty="0">
                <a:solidFill>
                  <a:srgbClr val="FFF8E8"/>
                </a:solidFill>
              </a:rPr>
              <a:t>18</a:t>
            </a:r>
            <a:endParaRPr kumimoji="1" lang="ja-JP" altLang="en-US" sz="2800" b="1">
              <a:solidFill>
                <a:srgbClr val="FFF8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357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76491D9F-93B1-ED22-6C85-2F04A27FE0F5}"/>
              </a:ext>
            </a:extLst>
          </p:cNvPr>
          <p:cNvSpPr/>
          <p:nvPr/>
        </p:nvSpPr>
        <p:spPr>
          <a:xfrm>
            <a:off x="1693389" y="1708879"/>
            <a:ext cx="3658184" cy="910591"/>
          </a:xfrm>
          <a:prstGeom prst="roundRect">
            <a:avLst/>
          </a:prstGeom>
          <a:solidFill>
            <a:srgbClr val="F742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5733EB4-F6A6-2DE3-A2C3-8C6E7E59A84C}"/>
              </a:ext>
            </a:extLst>
          </p:cNvPr>
          <p:cNvSpPr txBox="1"/>
          <p:nvPr/>
        </p:nvSpPr>
        <p:spPr>
          <a:xfrm>
            <a:off x="3045502" y="301869"/>
            <a:ext cx="610099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5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キャッシュレス</a:t>
            </a:r>
            <a:r>
              <a:rPr lang="ja-JP" altLang="en-US" sz="66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の</a:t>
            </a:r>
            <a:endParaRPr lang="en-US" altLang="ja-JP" sz="6600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19" name="角丸四角形 18">
            <a:extLst>
              <a:ext uri="{FF2B5EF4-FFF2-40B4-BE49-F238E27FC236}">
                <a16:creationId xmlns:a16="http://schemas.microsoft.com/office/drawing/2014/main" id="{32484A7C-A8D1-8759-2CB9-B6F32EE7BA71}"/>
              </a:ext>
            </a:extLst>
          </p:cNvPr>
          <p:cNvSpPr/>
          <p:nvPr/>
        </p:nvSpPr>
        <p:spPr>
          <a:xfrm>
            <a:off x="6799779" y="1708879"/>
            <a:ext cx="3658184" cy="910591"/>
          </a:xfrm>
          <a:prstGeom prst="roundRect">
            <a:avLst/>
          </a:prstGeom>
          <a:solidFill>
            <a:srgbClr val="1EA2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2D7DC2E4-323A-D84D-B74A-6D57FD9BCD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4303" y="1961024"/>
            <a:ext cx="135438" cy="4370953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18D16116-34A1-A41B-1DCD-793489B08C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2152" y="1886374"/>
            <a:ext cx="550928" cy="563741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458BEF51-742F-D734-94A5-43A712DAAA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99916" y="1948274"/>
            <a:ext cx="431800" cy="431800"/>
          </a:xfrm>
          <a:prstGeom prst="rect">
            <a:avLst/>
          </a:prstGeom>
        </p:spPr>
      </p:pic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4A664091-826F-EC3C-DD2E-4412D5323FC9}"/>
              </a:ext>
            </a:extLst>
          </p:cNvPr>
          <p:cNvGrpSpPr/>
          <p:nvPr/>
        </p:nvGrpSpPr>
        <p:grpSpPr>
          <a:xfrm>
            <a:off x="888219" y="3218593"/>
            <a:ext cx="4744284" cy="2854133"/>
            <a:chOff x="888219" y="3218593"/>
            <a:chExt cx="4744284" cy="2854133"/>
          </a:xfrm>
        </p:grpSpPr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EA9E750E-B2BD-9C3F-49A6-8D97D9401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8219" y="3218593"/>
              <a:ext cx="4744284" cy="1306580"/>
            </a:xfrm>
            <a:prstGeom prst="rect">
              <a:avLst/>
            </a:prstGeom>
          </p:spPr>
        </p:pic>
        <p:grpSp>
          <p:nvGrpSpPr>
            <p:cNvPr id="34" name="グループ化 33">
              <a:extLst>
                <a:ext uri="{FF2B5EF4-FFF2-40B4-BE49-F238E27FC236}">
                  <a16:creationId xmlns:a16="http://schemas.microsoft.com/office/drawing/2014/main" id="{FF3CCCF7-1EAB-746A-F2CB-BC10D98C161E}"/>
                </a:ext>
              </a:extLst>
            </p:cNvPr>
            <p:cNvGrpSpPr/>
            <p:nvPr/>
          </p:nvGrpSpPr>
          <p:grpSpPr>
            <a:xfrm>
              <a:off x="1201908" y="4993366"/>
              <a:ext cx="3986318" cy="1079360"/>
              <a:chOff x="1201908" y="4993366"/>
              <a:chExt cx="3986318" cy="1079360"/>
            </a:xfrm>
          </p:grpSpPr>
          <p:pic>
            <p:nvPicPr>
              <p:cNvPr id="26" name="図 25">
                <a:extLst>
                  <a:ext uri="{FF2B5EF4-FFF2-40B4-BE49-F238E27FC236}">
                    <a16:creationId xmlns:a16="http://schemas.microsoft.com/office/drawing/2014/main" id="{89BC9B75-489E-FF0E-F76C-8F3E1D13F2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flipH="1">
                <a:off x="1201908" y="5168458"/>
                <a:ext cx="707979" cy="729175"/>
              </a:xfrm>
              <a:prstGeom prst="rect">
                <a:avLst/>
              </a:prstGeom>
            </p:spPr>
          </p:pic>
          <p:pic>
            <p:nvPicPr>
              <p:cNvPr id="28" name="図 27">
                <a:extLst>
                  <a:ext uri="{FF2B5EF4-FFF2-40B4-BE49-F238E27FC236}">
                    <a16:creationId xmlns:a16="http://schemas.microsoft.com/office/drawing/2014/main" id="{A5205BD9-7ACB-7759-F29D-C01D97ACE5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102527" y="4993366"/>
                <a:ext cx="3085699" cy="1079360"/>
              </a:xfrm>
              <a:prstGeom prst="rect">
                <a:avLst/>
              </a:prstGeom>
            </p:spPr>
          </p:pic>
        </p:grp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F1547BBD-351B-A99A-5600-C910F02C7E2E}"/>
                </a:ext>
              </a:extLst>
            </p:cNvPr>
            <p:cNvSpPr txBox="1"/>
            <p:nvPr/>
          </p:nvSpPr>
          <p:spPr>
            <a:xfrm>
              <a:off x="2516203" y="5261365"/>
              <a:ext cx="24929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b="1">
                  <a:solidFill>
                    <a:srgbClr val="447636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お金を引き出す手間が</a:t>
              </a:r>
              <a:endParaRPr kumimoji="1" lang="en-US" altLang="ja-JP" b="1" dirty="0">
                <a:solidFill>
                  <a:srgbClr val="447636"/>
                </a:solidFill>
                <a:latin typeface="Yu Gothic" panose="020B0400000000000000" pitchFamily="34" charset="-128"/>
                <a:ea typeface="Yu Gothic" panose="020B0400000000000000" pitchFamily="34" charset="-128"/>
              </a:endParaRPr>
            </a:p>
            <a:p>
              <a:pPr algn="ctr"/>
              <a:r>
                <a:rPr kumimoji="1" lang="ja-JP" altLang="en-US" b="1">
                  <a:solidFill>
                    <a:srgbClr val="447636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かからないヨ</a:t>
              </a:r>
              <a:endParaRPr kumimoji="1" lang="en-US" altLang="ja-JP" b="1" dirty="0">
                <a:solidFill>
                  <a:srgbClr val="447636"/>
                </a:solidFill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</p:grp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7DB9CEF7-FA7B-3230-8A78-571D3BE00097}"/>
              </a:ext>
            </a:extLst>
          </p:cNvPr>
          <p:cNvGrpSpPr/>
          <p:nvPr/>
        </p:nvGrpSpPr>
        <p:grpSpPr>
          <a:xfrm>
            <a:off x="7099917" y="3217666"/>
            <a:ext cx="4029932" cy="2855060"/>
            <a:chOff x="7099917" y="3217666"/>
            <a:chExt cx="4029932" cy="2855060"/>
          </a:xfrm>
        </p:grpSpPr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452832C7-8E58-10C8-52B1-6036C95AB28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2417" y="3217666"/>
              <a:ext cx="3315546" cy="1308433"/>
            </a:xfrm>
            <a:prstGeom prst="rect">
              <a:avLst/>
            </a:prstGeom>
          </p:spPr>
        </p:pic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00DCD3F8-A8D6-AF47-2FE9-78809FBBE286}"/>
                </a:ext>
              </a:extLst>
            </p:cNvPr>
            <p:cNvGrpSpPr/>
            <p:nvPr/>
          </p:nvGrpSpPr>
          <p:grpSpPr>
            <a:xfrm>
              <a:off x="7099917" y="4993366"/>
              <a:ext cx="4029932" cy="1079360"/>
              <a:chOff x="2102527" y="4993366"/>
              <a:chExt cx="4029932" cy="1079360"/>
            </a:xfrm>
          </p:grpSpPr>
          <p:pic>
            <p:nvPicPr>
              <p:cNvPr id="37" name="図 36">
                <a:extLst>
                  <a:ext uri="{FF2B5EF4-FFF2-40B4-BE49-F238E27FC236}">
                    <a16:creationId xmlns:a16="http://schemas.microsoft.com/office/drawing/2014/main" id="{497D9575-700D-6734-3D78-90FC7E9B69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5424480" y="5168458"/>
                <a:ext cx="707979" cy="729175"/>
              </a:xfrm>
              <a:prstGeom prst="rect">
                <a:avLst/>
              </a:prstGeom>
            </p:spPr>
          </p:pic>
          <p:pic>
            <p:nvPicPr>
              <p:cNvPr id="38" name="図 37">
                <a:extLst>
                  <a:ext uri="{FF2B5EF4-FFF2-40B4-BE49-F238E27FC236}">
                    <a16:creationId xmlns:a16="http://schemas.microsoft.com/office/drawing/2014/main" id="{63FCC824-7964-8A73-F991-E07C927429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flipH="1">
                <a:off x="2102527" y="4993366"/>
                <a:ext cx="3085699" cy="1079360"/>
              </a:xfrm>
              <a:prstGeom prst="rect">
                <a:avLst/>
              </a:prstGeom>
            </p:spPr>
          </p:pic>
        </p:grp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D326115F-47B3-AE52-8D76-AC16FBA0DDF7}"/>
                </a:ext>
              </a:extLst>
            </p:cNvPr>
            <p:cNvSpPr txBox="1"/>
            <p:nvPr/>
          </p:nvSpPr>
          <p:spPr>
            <a:xfrm>
              <a:off x="7152471" y="5209880"/>
              <a:ext cx="27238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b="1">
                  <a:solidFill>
                    <a:srgbClr val="447636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お金を使っている感覚が</a:t>
              </a:r>
              <a:endParaRPr kumimoji="1" lang="en-US" altLang="ja-JP" b="1" dirty="0">
                <a:solidFill>
                  <a:srgbClr val="447636"/>
                </a:solidFill>
                <a:latin typeface="Yu Gothic" panose="020B0400000000000000" pitchFamily="34" charset="-128"/>
                <a:ea typeface="Yu Gothic" panose="020B0400000000000000" pitchFamily="34" charset="-128"/>
              </a:endParaRPr>
            </a:p>
            <a:p>
              <a:pPr algn="ctr"/>
              <a:r>
                <a:rPr lang="ja-JP" altLang="en-US" b="1">
                  <a:solidFill>
                    <a:srgbClr val="447636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なくなってしまうヨ</a:t>
              </a:r>
              <a:endParaRPr kumimoji="1" lang="en-US" altLang="ja-JP" b="1" dirty="0">
                <a:solidFill>
                  <a:srgbClr val="447636"/>
                </a:solidFill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</p:grpSp>
      <p:pic>
        <p:nvPicPr>
          <p:cNvPr id="44" name="図 43">
            <a:extLst>
              <a:ext uri="{FF2B5EF4-FFF2-40B4-BE49-F238E27FC236}">
                <a16:creationId xmlns:a16="http://schemas.microsoft.com/office/drawing/2014/main" id="{697795D7-2A36-E718-2213-0418A95D941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0476" y="1630774"/>
            <a:ext cx="2336800" cy="1066800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881E0334-88E1-5577-B637-963921ADB21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7465" y="1630774"/>
            <a:ext cx="2984500" cy="1066800"/>
          </a:xfrm>
          <a:prstGeom prst="rect">
            <a:avLst/>
          </a:prstGeom>
        </p:spPr>
      </p:pic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FAB3C1F7-D570-45E2-D6F8-3E32D88BE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2800" b="1" dirty="0">
                <a:solidFill>
                  <a:srgbClr val="FFF8E8"/>
                </a:solidFill>
              </a:rPr>
              <a:t>19</a:t>
            </a:r>
            <a:endParaRPr kumimoji="1" lang="ja-JP" altLang="en-US" sz="2800" b="1">
              <a:solidFill>
                <a:srgbClr val="FFF8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9093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7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C7ECE6-92A4-F1E8-3516-8853E4A52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238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kumimoji="1" lang="ja-JP" altLang="en-US" sz="3600" b="1">
                <a:solidFill>
                  <a:srgbClr val="44763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もしお金を自由に使えるとしたら</a:t>
            </a:r>
            <a:br>
              <a:rPr kumimoji="1" lang="en-US" altLang="ja-JP" sz="3600" b="1" dirty="0">
                <a:solidFill>
                  <a:srgbClr val="44763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</a:br>
            <a:r>
              <a:rPr kumimoji="1" lang="ja-JP" altLang="en-US" sz="3600" b="1">
                <a:solidFill>
                  <a:srgbClr val="44763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何を買いたいですか？</a:t>
            </a:r>
            <a:endParaRPr kumimoji="1" lang="ja-JP" altLang="en-US" sz="3600" b="1" dirty="0">
              <a:solidFill>
                <a:srgbClr val="447636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B39564B1-D014-EAE2-5D63-8A93BB88E6F3}"/>
              </a:ext>
            </a:extLst>
          </p:cNvPr>
          <p:cNvGrpSpPr/>
          <p:nvPr/>
        </p:nvGrpSpPr>
        <p:grpSpPr>
          <a:xfrm>
            <a:off x="1100259" y="2344289"/>
            <a:ext cx="10032433" cy="3603672"/>
            <a:chOff x="838200" y="2344289"/>
            <a:chExt cx="10032433" cy="3603672"/>
          </a:xfrm>
        </p:grpSpPr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44387B85-7EDE-83C0-BB52-9D417B9F43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25760" y="2344289"/>
              <a:ext cx="3616361" cy="3603672"/>
            </a:xfrm>
            <a:prstGeom prst="rect">
              <a:avLst/>
            </a:prstGeom>
          </p:spPr>
        </p:pic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1BF38828-ED9E-08C2-CD1C-278AA9DA6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38200" y="2344289"/>
              <a:ext cx="3616361" cy="3603672"/>
            </a:xfrm>
            <a:prstGeom prst="rect">
              <a:avLst/>
            </a:prstGeom>
          </p:spPr>
        </p:pic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A134438A-DABD-EF3C-3539-774AEBC8D3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42121" y="2430756"/>
              <a:ext cx="3228512" cy="3228512"/>
            </a:xfrm>
            <a:prstGeom prst="rect">
              <a:avLst/>
            </a:prstGeom>
          </p:spPr>
        </p:pic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17853A-EC30-74D6-19DB-0064AEA67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2692" y="621048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kumimoji="1" lang="ja-JP" altLang="en-US" sz="3200" b="1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875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1DDD029-26DB-869A-A396-F603843B0B6C}"/>
              </a:ext>
            </a:extLst>
          </p:cNvPr>
          <p:cNvSpPr txBox="1"/>
          <p:nvPr/>
        </p:nvSpPr>
        <p:spPr>
          <a:xfrm>
            <a:off x="4074351" y="791308"/>
            <a:ext cx="42489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4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まとめ</a:t>
            </a:r>
            <a:endParaRPr lang="ja-JP" altLang="en-US" sz="4000" b="1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256B4B7D-64DF-D882-1849-49D04728F22C}"/>
              </a:ext>
            </a:extLst>
          </p:cNvPr>
          <p:cNvGrpSpPr/>
          <p:nvPr/>
        </p:nvGrpSpPr>
        <p:grpSpPr>
          <a:xfrm>
            <a:off x="5975131" y="5163944"/>
            <a:ext cx="3646906" cy="899380"/>
            <a:chOff x="7243326" y="5086657"/>
            <a:chExt cx="3038349" cy="749301"/>
          </a:xfrm>
        </p:grpSpPr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FA912689-D206-BE8E-A7C7-90D669E823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7243326" y="5086657"/>
              <a:ext cx="3038349" cy="749301"/>
            </a:xfrm>
            <a:prstGeom prst="rect">
              <a:avLst/>
            </a:prstGeom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C13C603-67D4-4984-5609-51DCA5F1787E}"/>
                </a:ext>
              </a:extLst>
            </p:cNvPr>
            <p:cNvSpPr txBox="1"/>
            <p:nvPr/>
          </p:nvSpPr>
          <p:spPr>
            <a:xfrm>
              <a:off x="7428176" y="5268993"/>
              <a:ext cx="2557770" cy="384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2400" b="1" spc="-150">
                  <a:solidFill>
                    <a:srgbClr val="447636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上手にお金を使おうネ</a:t>
              </a:r>
              <a:endParaRPr kumimoji="1" lang="ja-JP" altLang="en-US" sz="2400" b="1" spc="-150">
                <a:solidFill>
                  <a:srgbClr val="447636"/>
                </a:solidFill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</p:grpSp>
      <p:pic>
        <p:nvPicPr>
          <p:cNvPr id="13" name="図 12">
            <a:extLst>
              <a:ext uri="{FF2B5EF4-FFF2-40B4-BE49-F238E27FC236}">
                <a16:creationId xmlns:a16="http://schemas.microsoft.com/office/drawing/2014/main" id="{0DB9897C-0214-F618-099A-B6423F4464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2037" y="4206563"/>
            <a:ext cx="2713813" cy="3135376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AECFDC2-8C8F-7FD7-4008-C79E75E0CE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043822" y="5467725"/>
            <a:ext cx="1331487" cy="1371351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8EF438B6-821D-95F9-F5AD-0B0BC547FF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741" y="2224479"/>
            <a:ext cx="10808515" cy="1957350"/>
          </a:xfrm>
          <a:prstGeom prst="rect">
            <a:avLst/>
          </a:prstGeom>
        </p:spPr>
      </p:pic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9F9003AA-BB7E-8E17-B57C-7D1E536EBF76}"/>
              </a:ext>
            </a:extLst>
          </p:cNvPr>
          <p:cNvGrpSpPr/>
          <p:nvPr/>
        </p:nvGrpSpPr>
        <p:grpSpPr>
          <a:xfrm>
            <a:off x="4560613" y="929987"/>
            <a:ext cx="3182075" cy="520700"/>
            <a:chOff x="4703631" y="929987"/>
            <a:chExt cx="3182075" cy="520700"/>
          </a:xfrm>
        </p:grpSpPr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04792F6E-76DD-D158-BB9A-D63894EB82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703631" y="929987"/>
              <a:ext cx="406400" cy="520700"/>
            </a:xfrm>
            <a:prstGeom prst="rect">
              <a:avLst/>
            </a:prstGeom>
          </p:spPr>
        </p:pic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BB9ABA91-AEFF-ED58-94B1-12624BA84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504706" y="929987"/>
              <a:ext cx="381000" cy="520700"/>
            </a:xfrm>
            <a:prstGeom prst="rect">
              <a:avLst/>
            </a:prstGeom>
          </p:spPr>
        </p:pic>
      </p:grpSp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A0501B63-8872-3969-C029-C4C9C3FE7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2800" b="1" dirty="0">
                <a:solidFill>
                  <a:srgbClr val="FFF8E8"/>
                </a:solidFill>
              </a:rPr>
              <a:t>20</a:t>
            </a:r>
            <a:endParaRPr kumimoji="1" lang="ja-JP" altLang="en-US" sz="2800" b="1">
              <a:solidFill>
                <a:srgbClr val="FFF8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9822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2A405EF-3F80-F8C3-81B6-8D50F67C1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705" y="453058"/>
            <a:ext cx="4218643" cy="5951883"/>
          </a:xfrm>
          <a:prstGeom prst="rect">
            <a:avLst/>
          </a:prstGeom>
          <a:effectLst>
            <a:outerShdw blurRad="321650" dist="38100" dir="2700000" sx="101000" sy="101000" algn="tl" rotWithShape="0">
              <a:schemeClr val="tx1">
                <a:lumMod val="95000"/>
                <a:lumOff val="5000"/>
                <a:alpha val="28000"/>
              </a:schemeClr>
            </a:outerShdw>
          </a:effec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E637794-4248-1F37-8841-A42DA72BF0F7}"/>
              </a:ext>
            </a:extLst>
          </p:cNvPr>
          <p:cNvSpPr txBox="1"/>
          <p:nvPr/>
        </p:nvSpPr>
        <p:spPr>
          <a:xfrm>
            <a:off x="6883879" y="757399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z</a:t>
            </a:r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0EEA602D-12BE-092B-C944-C2C6F04BF5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3615" y="1367853"/>
            <a:ext cx="3547407" cy="274422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EE1517FC-5459-4130-C123-C3DB0B3CE5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7876" y="3549414"/>
            <a:ext cx="3269817" cy="3923780"/>
          </a:xfrm>
          <a:prstGeom prst="rect">
            <a:avLst/>
          </a:prstGeom>
        </p:spPr>
      </p:pic>
      <p:sp>
        <p:nvSpPr>
          <p:cNvPr id="5" name="スライド番号プレースホルダー 3">
            <a:extLst>
              <a:ext uri="{FF2B5EF4-FFF2-40B4-BE49-F238E27FC236}">
                <a16:creationId xmlns:a16="http://schemas.microsoft.com/office/drawing/2014/main" id="{DB9A3665-3B8E-2231-DD70-95F5ED836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2800" b="1" dirty="0">
                <a:solidFill>
                  <a:srgbClr val="FFF8E8"/>
                </a:solidFill>
              </a:rPr>
              <a:t>18</a:t>
            </a:r>
            <a:endParaRPr kumimoji="1" lang="ja-JP" altLang="en-US" sz="2800" b="1">
              <a:solidFill>
                <a:srgbClr val="FFF8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373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888D8C75-E465-0872-94E5-1645F7442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163" y="1014021"/>
            <a:ext cx="8111673" cy="968184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4000" b="1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ー</a:t>
            </a:r>
            <a:r>
              <a:rPr kumimoji="1" lang="en-US" altLang="ja-JP" sz="4000" b="1" dirty="0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 </a:t>
            </a:r>
            <a:r>
              <a:rPr kumimoji="1" lang="ja-JP" altLang="en-US" sz="4000" b="1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今日の学習のめあて</a:t>
            </a:r>
            <a:r>
              <a:rPr lang="ja-JP" altLang="en-US" sz="4000" b="1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ー</a:t>
            </a:r>
            <a:endParaRPr kumimoji="1" lang="ja-JP" altLang="en-US" sz="4000" b="1" dirty="0">
              <a:solidFill>
                <a:srgbClr val="FFF8E8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E8F4F6A1-8D9A-A302-5432-FD87A57375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89327" y="3937434"/>
            <a:ext cx="2946523" cy="340423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0F1B08C-4781-8C73-489F-2A854CE75E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885556" y="5471455"/>
            <a:ext cx="1324243" cy="136389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C11FDB0C-5C8F-A3BC-16C4-F08D9C57E3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32673" y="2849885"/>
            <a:ext cx="7726652" cy="1731235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9C7C50-D41E-5A63-CEC6-AAE434923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rgbClr val="FFF8E8"/>
                </a:solidFill>
              </a:rPr>
              <a:t>3</a:t>
            </a:r>
            <a:endParaRPr kumimoji="1" lang="ja-JP" altLang="en-US" sz="3200" b="1">
              <a:solidFill>
                <a:srgbClr val="FFF8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5771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3EBA35-4792-B6AB-35E6-E96F96BA8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F523DCF1-D070-4722-3169-F88E462D40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25441" y="4325760"/>
            <a:ext cx="2610409" cy="3015909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5D170BF-A3DF-44D1-9124-82923FADD9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885556" y="5471455"/>
            <a:ext cx="1324243" cy="136389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BDF385AD-4EEA-98C3-0722-CC7D9D621A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9799" y="3047707"/>
            <a:ext cx="7714827" cy="762585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F5BB53-40DC-7026-9E03-E751ED730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rgbClr val="FFF8E8"/>
                </a:solidFill>
              </a:rPr>
              <a:t>4</a:t>
            </a:r>
            <a:endParaRPr kumimoji="1" lang="ja-JP" altLang="en-US" sz="3200" b="1">
              <a:solidFill>
                <a:srgbClr val="FFF8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33442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129F812-5ECF-788A-5C5A-B2B5ACF9D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rgbClr val="FFF8E8"/>
                </a:solidFill>
              </a:rPr>
              <a:t>5</a:t>
            </a:r>
            <a:endParaRPr kumimoji="1" lang="ja-JP" altLang="en-US" sz="3200" b="1">
              <a:solidFill>
                <a:srgbClr val="FFF8E8"/>
              </a:solidFill>
            </a:endParaRPr>
          </a:p>
        </p:txBody>
      </p:sp>
      <p:sp>
        <p:nvSpPr>
          <p:cNvPr id="17" name="タイトル 1">
            <a:extLst>
              <a:ext uri="{FF2B5EF4-FFF2-40B4-BE49-F238E27FC236}">
                <a16:creationId xmlns:a16="http://schemas.microsoft.com/office/drawing/2014/main" id="{CEDA8A7F-F496-8ACB-1684-384546160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787"/>
            <a:ext cx="10515600" cy="1325563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8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わたしたちの身の回りのモノ</a:t>
            </a:r>
            <a:r>
              <a:rPr kumimoji="1" lang="ja-JP" altLang="en-US" sz="28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や</a:t>
            </a:r>
            <a:r>
              <a:rPr kumimoji="1" lang="ja-JP" altLang="en-US" sz="28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サービスは誰</a:t>
            </a:r>
            <a:r>
              <a:rPr kumimoji="1" lang="ja-JP" altLang="en-US" sz="28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かが</a:t>
            </a:r>
            <a:r>
              <a:rPr kumimoji="1" lang="ja-JP" altLang="en-US" sz="28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作っています。</a:t>
            </a:r>
            <a:endParaRPr kumimoji="1" lang="ja-JP" altLang="en-US" sz="2800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DAEEA63D-F459-2239-7F5A-20644D34DB96}"/>
              </a:ext>
            </a:extLst>
          </p:cNvPr>
          <p:cNvGrpSpPr/>
          <p:nvPr/>
        </p:nvGrpSpPr>
        <p:grpSpPr>
          <a:xfrm>
            <a:off x="838200" y="1576665"/>
            <a:ext cx="10644976" cy="2779111"/>
            <a:chOff x="664956" y="1950547"/>
            <a:chExt cx="10644976" cy="2779111"/>
          </a:xfrm>
        </p:grpSpPr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E18A197D-9C8A-4B4E-DC21-7EDC826617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52756" y="1950547"/>
              <a:ext cx="2657176" cy="2657176"/>
            </a:xfrm>
            <a:prstGeom prst="rect">
              <a:avLst/>
            </a:prstGeom>
          </p:spPr>
        </p:pic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FE1BBD9D-A1A8-C394-27C6-AE11063B8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623462" y="1950547"/>
              <a:ext cx="2657176" cy="2657176"/>
            </a:xfrm>
            <a:prstGeom prst="rect">
              <a:avLst/>
            </a:prstGeom>
          </p:spPr>
        </p:pic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0EEF9067-F678-5227-5B96-B46C88E8C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594168" y="1956874"/>
              <a:ext cx="2657176" cy="2644522"/>
            </a:xfrm>
            <a:prstGeom prst="rect">
              <a:avLst/>
            </a:prstGeom>
          </p:spPr>
        </p:pic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DFA49B8F-2461-A4CD-874E-B7A6465E8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64874" y="1950547"/>
              <a:ext cx="2657176" cy="2657176"/>
            </a:xfrm>
            <a:prstGeom prst="rect">
              <a:avLst/>
            </a:prstGeom>
          </p:spPr>
        </p:pic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BAAE839F-B4D7-364B-08C2-F3B13D035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64956" y="2072482"/>
              <a:ext cx="2657176" cy="2657176"/>
            </a:xfrm>
            <a:prstGeom prst="rect">
              <a:avLst/>
            </a:prstGeom>
          </p:spPr>
        </p:pic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44F4819D-3A11-AA7E-490F-CF0016A3CBEC}"/>
              </a:ext>
            </a:extLst>
          </p:cNvPr>
          <p:cNvGrpSpPr/>
          <p:nvPr/>
        </p:nvGrpSpPr>
        <p:grpSpPr>
          <a:xfrm>
            <a:off x="-118533" y="4516904"/>
            <a:ext cx="12429066" cy="1701556"/>
            <a:chOff x="0" y="4516904"/>
            <a:chExt cx="12429066" cy="1701556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A8C11E2B-EEEB-A066-10C8-7753453969DB}"/>
                </a:ext>
              </a:extLst>
            </p:cNvPr>
            <p:cNvSpPr txBox="1"/>
            <p:nvPr/>
          </p:nvSpPr>
          <p:spPr>
            <a:xfrm>
              <a:off x="0" y="4516904"/>
              <a:ext cx="12429066" cy="17015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ja-JP" altLang="en-US" sz="2400" b="1">
                  <a:solidFill>
                    <a:schemeClr val="bg1"/>
                  </a:solidFill>
                  <a:latin typeface="+mn-ea"/>
                </a:rPr>
                <a:t>わたしたちは必要なモノやサービスと交換するためにお金を払います</a:t>
              </a:r>
            </a:p>
            <a:p>
              <a:pPr algn="ctr">
                <a:lnSpc>
                  <a:spcPct val="150000"/>
                </a:lnSpc>
              </a:pPr>
              <a:r>
                <a:rPr lang="ja-JP" altLang="en-US" sz="2400" b="1">
                  <a:solidFill>
                    <a:schemeClr val="bg1"/>
                  </a:solidFill>
                  <a:latin typeface="+mn-ea"/>
                </a:rPr>
                <a:t>お金はモノやサービスを作っている人たちに</a:t>
              </a:r>
            </a:p>
            <a:p>
              <a:pPr algn="ctr">
                <a:lnSpc>
                  <a:spcPct val="150000"/>
                </a:lnSpc>
              </a:pPr>
              <a:r>
                <a:rPr lang="ja-JP" altLang="en-US" sz="2400" b="1">
                  <a:solidFill>
                    <a:schemeClr val="bg1"/>
                  </a:solidFill>
                  <a:latin typeface="+mn-ea"/>
                </a:rPr>
                <a:t>　　　　　　　　を伝える道具でもあります</a:t>
              </a:r>
            </a:p>
          </p:txBody>
        </p:sp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4313AF6E-E616-2623-624C-3D24D03EC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5" r="325"/>
            <a:stretch/>
          </p:blipFill>
          <p:spPr>
            <a:xfrm>
              <a:off x="2738117" y="5621550"/>
              <a:ext cx="2902581" cy="5868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00435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04FE1C70-5897-1972-F167-4DC74EAD7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7000" y="-689960"/>
            <a:ext cx="6858000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D64C8221-5DD2-1F60-395F-7821ACEA4E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663144">
            <a:off x="672895" y="947198"/>
            <a:ext cx="1996859" cy="623223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3535E51-F4B2-1398-04C3-395F323FECC8}"/>
              </a:ext>
            </a:extLst>
          </p:cNvPr>
          <p:cNvSpPr txBox="1"/>
          <p:nvPr/>
        </p:nvSpPr>
        <p:spPr>
          <a:xfrm>
            <a:off x="626583" y="1173446"/>
            <a:ext cx="11139853" cy="2249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お金がないとモノやサービス</a:t>
            </a:r>
            <a:r>
              <a:rPr lang="ja-JP" altLang="en-US" sz="2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を買うことができません。</a:t>
            </a:r>
            <a:br>
              <a:rPr lang="en-US" altLang="ja-JP" sz="24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</a:br>
            <a:r>
              <a:rPr lang="ja-JP" altLang="en-US" sz="2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そこでお金をもらうために仕事をしています。</a:t>
            </a:r>
            <a:br>
              <a:rPr lang="en-US" altLang="ja-JP" sz="2400" b="1" dirty="0">
                <a:solidFill>
                  <a:srgbClr val="FF0000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</a:br>
            <a:r>
              <a:rPr lang="ja-JP" altLang="en-US" sz="2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誰かの役に立つことで</a:t>
            </a:r>
            <a:endParaRPr lang="en-US" altLang="ja-JP" sz="2400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「</a:t>
            </a:r>
            <a:r>
              <a:rPr lang="ja-JP" altLang="en-US" sz="2400" b="1" spc="-150">
                <a:solidFill>
                  <a:schemeClr val="accent4">
                    <a:lumMod val="60000"/>
                    <a:lumOff val="40000"/>
                  </a:schemeClr>
                </a:solidFill>
                <a:latin typeface="HimeminShirayuki-mini" panose="02000600000000000000" pitchFamily="2" charset="-128"/>
                <a:ea typeface="HimeminShirayuki-mini" panose="02000600000000000000" pitchFamily="2" charset="-128"/>
              </a:rPr>
              <a:t>ありがとう</a:t>
            </a:r>
            <a:r>
              <a:rPr lang="ja-JP" altLang="en-US" sz="2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」のしるしとしてお給料をもらっています。</a:t>
            </a:r>
          </a:p>
        </p:txBody>
      </p:sp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C1FA5515-EAE1-D862-0A17-D9A9F0416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rgbClr val="FFF8E8"/>
                </a:solidFill>
              </a:rPr>
              <a:t>6</a:t>
            </a:r>
            <a:endParaRPr kumimoji="1" lang="ja-JP" altLang="en-US" sz="3200" b="1">
              <a:solidFill>
                <a:srgbClr val="FFF8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9676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7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FCE7283-F970-D6D2-5500-E74259E656C3}"/>
              </a:ext>
            </a:extLst>
          </p:cNvPr>
          <p:cNvSpPr txBox="1"/>
          <p:nvPr/>
        </p:nvSpPr>
        <p:spPr>
          <a:xfrm>
            <a:off x="1330081" y="4722389"/>
            <a:ext cx="9531829" cy="76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3200" b="1">
                <a:solidFill>
                  <a:srgbClr val="44220D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どんなことにお金を使っていると思いますか？</a:t>
            </a:r>
            <a:endParaRPr kumimoji="1" lang="en-US" altLang="ja-JP" sz="3200" b="1" dirty="0">
              <a:solidFill>
                <a:srgbClr val="44220D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6600BB2B-7E91-9B90-5464-13D0128EF2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3285" y="1374954"/>
            <a:ext cx="4505423" cy="999799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B7A75FF8-828C-5E9B-6DFA-C9A6875D5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77967" y="2795185"/>
            <a:ext cx="4236065" cy="1268283"/>
          </a:xfrm>
          <a:prstGeom prst="rect">
            <a:avLst/>
          </a:prstGeom>
        </p:spPr>
      </p:pic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F90DC3A0-5021-2327-17C8-B69721950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chemeClr val="accent6">
                    <a:lumMod val="75000"/>
                  </a:schemeClr>
                </a:solidFill>
              </a:rPr>
              <a:t>7</a:t>
            </a:r>
            <a:endParaRPr kumimoji="1" lang="ja-JP" altLang="en-US" sz="3200" b="1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60554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7B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986065-0477-9524-4F77-E57E3F1B9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>
            <a:extLst>
              <a:ext uri="{FF2B5EF4-FFF2-40B4-BE49-F238E27FC236}">
                <a16:creationId xmlns:a16="http://schemas.microsoft.com/office/drawing/2014/main" id="{94151A1F-055C-AFFB-0906-BEF6D21C8D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2505" y="2310312"/>
            <a:ext cx="3858777" cy="856302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F611927E-EDA3-AB75-B3B6-1940136EAF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37853" y="3350965"/>
            <a:ext cx="3628079" cy="1086251"/>
          </a:xfrm>
          <a:prstGeom prst="rect">
            <a:avLst/>
          </a:prstGeom>
        </p:spPr>
      </p:pic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5886EF96-F186-5DC7-2A76-A1E81E8F143E}"/>
              </a:ext>
            </a:extLst>
          </p:cNvPr>
          <p:cNvGrpSpPr/>
          <p:nvPr/>
        </p:nvGrpSpPr>
        <p:grpSpPr>
          <a:xfrm>
            <a:off x="129845" y="-149217"/>
            <a:ext cx="4703461" cy="6640242"/>
            <a:chOff x="129845" y="-149217"/>
            <a:chExt cx="4703461" cy="6640242"/>
          </a:xfrm>
        </p:grpSpPr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FCCC3B5C-82D1-A83E-5987-3A450142E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56149" y="-149217"/>
              <a:ext cx="2818895" cy="2818895"/>
            </a:xfrm>
            <a:prstGeom prst="rect">
              <a:avLst/>
            </a:prstGeom>
          </p:spPr>
        </p:pic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B92D7983-FD2E-F76F-EDEE-06190A8DD5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9845" y="2130450"/>
              <a:ext cx="2818895" cy="2818895"/>
            </a:xfrm>
            <a:prstGeom prst="rect">
              <a:avLst/>
            </a:prstGeom>
          </p:spPr>
        </p:pic>
        <p:pic>
          <p:nvPicPr>
            <p:cNvPr id="30" name="図 29">
              <a:extLst>
                <a:ext uri="{FF2B5EF4-FFF2-40B4-BE49-F238E27FC236}">
                  <a16:creationId xmlns:a16="http://schemas.microsoft.com/office/drawing/2014/main" id="{CC19E2FA-8604-F472-16FE-C81731B00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358926" y="4016645"/>
              <a:ext cx="2474380" cy="2474380"/>
            </a:xfrm>
            <a:prstGeom prst="rect">
              <a:avLst/>
            </a:prstGeom>
          </p:spPr>
        </p:pic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984EF32C-6083-417A-0A2C-D63A027DDD0F}"/>
              </a:ext>
            </a:extLst>
          </p:cNvPr>
          <p:cNvGrpSpPr/>
          <p:nvPr/>
        </p:nvGrpSpPr>
        <p:grpSpPr>
          <a:xfrm>
            <a:off x="7024628" y="-125162"/>
            <a:ext cx="4631156" cy="6415720"/>
            <a:chOff x="7024628" y="-125162"/>
            <a:chExt cx="4631156" cy="6415720"/>
          </a:xfrm>
        </p:grpSpPr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5E35719F-8189-A366-F11D-330A838F8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85632" y="-125162"/>
              <a:ext cx="2698526" cy="2698526"/>
            </a:xfrm>
            <a:prstGeom prst="rect">
              <a:avLst/>
            </a:prstGeom>
          </p:spPr>
        </p:pic>
        <p:pic>
          <p:nvPicPr>
            <p:cNvPr id="32" name="図 31">
              <a:extLst>
                <a:ext uri="{FF2B5EF4-FFF2-40B4-BE49-F238E27FC236}">
                  <a16:creationId xmlns:a16="http://schemas.microsoft.com/office/drawing/2014/main" id="{7EF54812-D80E-CB64-B177-7C1198C31F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12531" y="2123907"/>
              <a:ext cx="2343253" cy="2343253"/>
            </a:xfrm>
            <a:prstGeom prst="rect">
              <a:avLst/>
            </a:prstGeom>
          </p:spPr>
        </p:pic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1577D023-BCC7-A78B-35D5-1761C693907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24628" y="4142354"/>
              <a:ext cx="3628079" cy="2148204"/>
            </a:xfrm>
            <a:prstGeom prst="rect">
              <a:avLst/>
            </a:prstGeom>
          </p:spPr>
        </p:pic>
      </p:grpSp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4054230A-50AF-1D58-1BE7-D56686609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chemeClr val="accent6">
                    <a:lumMod val="75000"/>
                  </a:schemeClr>
                </a:solidFill>
              </a:rPr>
              <a:t>8</a:t>
            </a:r>
            <a:endParaRPr kumimoji="1" lang="ja-JP" altLang="en-US" sz="3200" b="1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9593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C1D2A7-ACED-3CEC-78CA-157D4D189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5295"/>
            <a:ext cx="10515600" cy="1144588"/>
          </a:xfrm>
        </p:spPr>
        <p:txBody>
          <a:bodyPr>
            <a:normAutofit/>
          </a:bodyPr>
          <a:lstStyle/>
          <a:p>
            <a:pPr algn="ctr"/>
            <a:r>
              <a:rPr lang="ja-JP" altLang="en-US" sz="3200" b="1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つなわたり</a:t>
            </a:r>
            <a:r>
              <a:rPr kumimoji="1" lang="ja-JP" altLang="en-US" sz="3200" b="1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家</a:t>
            </a:r>
            <a:r>
              <a:rPr kumimoji="1" lang="ja-JP" altLang="en-US" sz="3200" b="1" dirty="0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は</a:t>
            </a:r>
            <a:r>
              <a:rPr kumimoji="1" lang="en-US" altLang="ja-JP" sz="3200" b="1" dirty="0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4</a:t>
            </a:r>
            <a:r>
              <a:rPr kumimoji="1" lang="ja-JP" altLang="en-US" sz="3200" b="1" dirty="0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人</a:t>
            </a:r>
            <a:r>
              <a:rPr kumimoji="1" lang="ja-JP" altLang="en-US" sz="3200" b="1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家族（母・わたし・</a:t>
            </a:r>
            <a:r>
              <a:rPr lang="ja-JP" altLang="en-US" sz="3200" b="1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弟・父）</a:t>
            </a:r>
            <a:r>
              <a:rPr kumimoji="1" lang="ja-JP" altLang="en-US" sz="3200" b="1">
                <a:solidFill>
                  <a:srgbClr val="FFF8E8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です</a:t>
            </a:r>
            <a:endParaRPr kumimoji="1" lang="ja-JP" altLang="en-US" sz="3200" b="1" dirty="0">
              <a:solidFill>
                <a:srgbClr val="FFF8E8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7829F1-1ED0-7619-D905-221898309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1940"/>
            <a:ext cx="10515600" cy="17247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1" lang="ja-JP" altLang="en-US" dirty="0">
                <a:solidFill>
                  <a:srgbClr val="FFF8E8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次の給料日まで</a:t>
            </a:r>
            <a:r>
              <a:rPr kumimoji="1" lang="ja-JP" altLang="en-US" b="1" u="sng" dirty="0">
                <a:solidFill>
                  <a:srgbClr val="FFF8E8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あと</a:t>
            </a:r>
            <a:r>
              <a:rPr kumimoji="1" lang="en-US" altLang="ja-JP" b="1" u="sng" dirty="0">
                <a:solidFill>
                  <a:srgbClr val="FFF8E8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7</a:t>
            </a:r>
            <a:r>
              <a:rPr kumimoji="1" lang="ja-JP" altLang="en-US" b="1" u="sng" dirty="0">
                <a:solidFill>
                  <a:srgbClr val="FFF8E8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日</a:t>
            </a:r>
            <a:r>
              <a:rPr kumimoji="1" lang="ja-JP" altLang="en-US">
                <a:solidFill>
                  <a:srgbClr val="FFF8E8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あります。</a:t>
            </a:r>
            <a:endParaRPr kumimoji="1" lang="en-US" altLang="ja-JP" dirty="0">
              <a:solidFill>
                <a:srgbClr val="FFF8E8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  <a:p>
            <a:pPr marL="0" indent="0" algn="ctr">
              <a:buNone/>
            </a:pPr>
            <a:r>
              <a:rPr kumimoji="1" lang="en-US" altLang="ja-JP" dirty="0">
                <a:solidFill>
                  <a:srgbClr val="FFF8E8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10,000</a:t>
            </a:r>
            <a:r>
              <a:rPr kumimoji="1" lang="ja-JP" altLang="en-US">
                <a:solidFill>
                  <a:srgbClr val="FFF8E8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円で給料日まで生活しないといけないとしたら</a:t>
            </a:r>
            <a:endParaRPr kumimoji="1" lang="en-US" altLang="ja-JP" dirty="0">
              <a:solidFill>
                <a:srgbClr val="FFF8E8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  <a:p>
            <a:pPr marL="0" indent="0" algn="ctr">
              <a:buNone/>
            </a:pPr>
            <a:r>
              <a:rPr kumimoji="1" lang="ja-JP" altLang="en-US">
                <a:solidFill>
                  <a:srgbClr val="FFF8E8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皆さんはどうお金を使いますか？</a:t>
            </a:r>
            <a:endParaRPr kumimoji="1" lang="en-US" altLang="ja-JP" dirty="0">
              <a:solidFill>
                <a:srgbClr val="FFF8E8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  <a:p>
            <a:pPr marL="0" indent="0" algn="ctr">
              <a:buNone/>
            </a:pPr>
            <a:endParaRPr kumimoji="1" lang="en-US" altLang="ja-JP" dirty="0">
              <a:solidFill>
                <a:srgbClr val="FFF8E8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1EE962BA-86F7-F0D0-C9CC-E259FBDD8D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727017">
            <a:off x="10816813" y="2329816"/>
            <a:ext cx="769174" cy="96895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132F0155-FD25-0FDC-2BBC-29BE87606B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914043">
            <a:off x="646124" y="2645940"/>
            <a:ext cx="850030" cy="1070817"/>
          </a:xfrm>
          <a:prstGeom prst="rect">
            <a:avLst/>
          </a:prstGeom>
        </p:spPr>
      </p:pic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26EDE3CF-54A1-0E64-6548-08CF8082DB60}"/>
              </a:ext>
            </a:extLst>
          </p:cNvPr>
          <p:cNvGrpSpPr/>
          <p:nvPr/>
        </p:nvGrpSpPr>
        <p:grpSpPr>
          <a:xfrm>
            <a:off x="1260958" y="3676650"/>
            <a:ext cx="9940442" cy="2631141"/>
            <a:chOff x="1260958" y="3676650"/>
            <a:chExt cx="9940442" cy="2631141"/>
          </a:xfrm>
        </p:grpSpPr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956ADD0F-6200-E24B-A07C-647976952AFE}"/>
                </a:ext>
              </a:extLst>
            </p:cNvPr>
            <p:cNvGrpSpPr/>
            <p:nvPr/>
          </p:nvGrpSpPr>
          <p:grpSpPr>
            <a:xfrm>
              <a:off x="1260958" y="3676650"/>
              <a:ext cx="6201658" cy="2631141"/>
              <a:chOff x="1164705" y="3676650"/>
              <a:chExt cx="6201658" cy="2631141"/>
            </a:xfrm>
          </p:grpSpPr>
          <p:pic>
            <p:nvPicPr>
              <p:cNvPr id="13" name="図 12">
                <a:extLst>
                  <a:ext uri="{FF2B5EF4-FFF2-40B4-BE49-F238E27FC236}">
                    <a16:creationId xmlns:a16="http://schemas.microsoft.com/office/drawing/2014/main" id="{B30B970F-4CEB-91E0-23D6-384D2F7A5E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164705" y="3676650"/>
                <a:ext cx="2631141" cy="2631141"/>
              </a:xfrm>
              <a:prstGeom prst="rect">
                <a:avLst/>
              </a:prstGeom>
            </p:spPr>
          </p:pic>
          <p:pic>
            <p:nvPicPr>
              <p:cNvPr id="15" name="図 14">
                <a:extLst>
                  <a:ext uri="{FF2B5EF4-FFF2-40B4-BE49-F238E27FC236}">
                    <a16:creationId xmlns:a16="http://schemas.microsoft.com/office/drawing/2014/main" id="{5AE9CAAA-0E0B-B7E6-E001-E5F1AE80C6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330275" y="3676650"/>
                <a:ext cx="2623558" cy="2631141"/>
              </a:xfrm>
              <a:prstGeom prst="rect">
                <a:avLst/>
              </a:prstGeom>
            </p:spPr>
          </p:pic>
          <p:pic>
            <p:nvPicPr>
              <p:cNvPr id="17" name="図 16">
                <a:extLst>
                  <a:ext uri="{FF2B5EF4-FFF2-40B4-BE49-F238E27FC236}">
                    <a16:creationId xmlns:a16="http://schemas.microsoft.com/office/drawing/2014/main" id="{94A1098D-7139-6D66-EF3D-E19FCB7A8B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464859" y="3682975"/>
                <a:ext cx="2631141" cy="2618491"/>
              </a:xfrm>
              <a:prstGeom prst="rect">
                <a:avLst/>
              </a:prstGeom>
            </p:spPr>
          </p:pic>
          <p:pic>
            <p:nvPicPr>
              <p:cNvPr id="19" name="図 18">
                <a:extLst>
                  <a:ext uri="{FF2B5EF4-FFF2-40B4-BE49-F238E27FC236}">
                    <a16:creationId xmlns:a16="http://schemas.microsoft.com/office/drawing/2014/main" id="{DCFA9507-5E59-4A17-9022-88DAB86F2E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735222" y="3682975"/>
                <a:ext cx="2631141" cy="2618491"/>
              </a:xfrm>
              <a:prstGeom prst="rect">
                <a:avLst/>
              </a:prstGeom>
            </p:spPr>
          </p:pic>
        </p:grpSp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21B6E493-9FD1-C0CD-0A82-969D1B940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52835" y="4450205"/>
              <a:ext cx="4146913" cy="1724710"/>
            </a:xfrm>
            <a:prstGeom prst="rect">
              <a:avLst/>
            </a:prstGeom>
          </p:spPr>
        </p:pic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03FF0E1-01D4-D8C1-A78C-69648C2AEF35}"/>
                </a:ext>
              </a:extLst>
            </p:cNvPr>
            <p:cNvSpPr txBox="1"/>
            <p:nvPr/>
          </p:nvSpPr>
          <p:spPr>
            <a:xfrm>
              <a:off x="7284414" y="4662927"/>
              <a:ext cx="3916986" cy="12992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1" lang="ja-JP" altLang="en-US" b="1">
                  <a:solidFill>
                    <a:srgbClr val="447636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お給料日まで残り７日。</a:t>
              </a:r>
              <a:endParaRPr kumimoji="1" lang="en-US" altLang="ja-JP" b="1" dirty="0">
                <a:solidFill>
                  <a:srgbClr val="447636"/>
                </a:solidFill>
                <a:latin typeface="Yu Gothic" panose="020B0400000000000000" pitchFamily="34" charset="-128"/>
                <a:ea typeface="Yu Gothic" panose="020B0400000000000000" pitchFamily="34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kumimoji="1" lang="ja-JP" altLang="en-US" b="1">
                  <a:solidFill>
                    <a:srgbClr val="447636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わたしたち家族の今の状況を</a:t>
              </a:r>
              <a:endParaRPr kumimoji="1" lang="en-US" altLang="ja-JP" b="1" dirty="0">
                <a:solidFill>
                  <a:srgbClr val="447636"/>
                </a:solidFill>
                <a:latin typeface="Yu Gothic" panose="020B0400000000000000" pitchFamily="34" charset="-128"/>
                <a:ea typeface="Yu Gothic" panose="020B0400000000000000" pitchFamily="34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kumimoji="1" lang="ja-JP" altLang="en-US" b="1">
                  <a:solidFill>
                    <a:srgbClr val="447636"/>
                  </a:solidFill>
                  <a:latin typeface="Yu Gothic" panose="020B0400000000000000" pitchFamily="34" charset="-128"/>
                  <a:ea typeface="Yu Gothic" panose="020B0400000000000000" pitchFamily="34" charset="-128"/>
                </a:rPr>
                <a:t>ご説明しますと・・</a:t>
              </a:r>
              <a:endParaRPr kumimoji="1" lang="ja-JP" altLang="en-US" b="1" dirty="0">
                <a:solidFill>
                  <a:srgbClr val="447636"/>
                </a:solidFill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</p:grpSp>
      <p:sp>
        <p:nvSpPr>
          <p:cNvPr id="5" name="スライド番号プレースホルダー 3">
            <a:extLst>
              <a:ext uri="{FF2B5EF4-FFF2-40B4-BE49-F238E27FC236}">
                <a16:creationId xmlns:a16="http://schemas.microsoft.com/office/drawing/2014/main" id="{02AD2A30-29E9-3A41-94B9-4A6CFECDE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6444" y="6388904"/>
            <a:ext cx="830708" cy="365125"/>
          </a:xfrm>
        </p:spPr>
        <p:txBody>
          <a:bodyPr/>
          <a:lstStyle/>
          <a:p>
            <a:r>
              <a:rPr kumimoji="1" lang="en-US" altLang="ja-JP" sz="3200" b="1" dirty="0">
                <a:solidFill>
                  <a:srgbClr val="FFF8E8"/>
                </a:solidFill>
              </a:rPr>
              <a:t>9</a:t>
            </a:r>
            <a:endParaRPr kumimoji="1" lang="ja-JP" altLang="en-US" sz="3200" b="1">
              <a:solidFill>
                <a:srgbClr val="FFF8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8401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5887</TotalTime>
  <Words>556</Words>
  <Application>Microsoft Macintosh PowerPoint</Application>
  <PresentationFormat>ワイド画面</PresentationFormat>
  <Paragraphs>138</Paragraphs>
  <Slides>21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28" baseType="lpstr">
      <vt:lpstr>HimeminShirayuki-mini</vt:lpstr>
      <vt:lpstr>Yu Gothic</vt:lpstr>
      <vt:lpstr>Yu Gothic</vt:lpstr>
      <vt:lpstr>游ゴシック Light</vt:lpstr>
      <vt:lpstr>Yu Gothic Medium</vt:lpstr>
      <vt:lpstr>Arial</vt:lpstr>
      <vt:lpstr>Office テーマ</vt:lpstr>
      <vt:lpstr>PowerPoint プレゼンテーション</vt:lpstr>
      <vt:lpstr>もしお金を自由に使えるとしたら 何を買いたいですか？</vt:lpstr>
      <vt:lpstr>ー 今日の学習のめあてー</vt:lpstr>
      <vt:lpstr>PowerPoint プレゼンテーション</vt:lpstr>
      <vt:lpstr>わたしたちの身の回りのモノやサービスは誰かが作っています。</vt:lpstr>
      <vt:lpstr>PowerPoint プレゼンテーション</vt:lpstr>
      <vt:lpstr>PowerPoint プレゼンテーション</vt:lpstr>
      <vt:lpstr>PowerPoint プレゼンテーション</vt:lpstr>
      <vt:lpstr>つなわたり家は4人家族（母・わたし・弟・父）です</vt:lpstr>
      <vt:lpstr>PowerPoint プレゼンテーション</vt:lpstr>
      <vt:lpstr>PowerPoint プレゼンテーション</vt:lpstr>
      <vt:lpstr>どんな意見が出ましたか？ 各グループの結果を発表してもらいましょう</vt:lpstr>
      <vt:lpstr>ニーズ(NEEDS)とウォンツ(WANTS)</vt:lpstr>
      <vt:lpstr>PowerPoint プレゼンテーション</vt:lpstr>
      <vt:lpstr>自分らしく生きるためのお金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まとめ</dc:title>
  <dc:creator>h0sksc</dc:creator>
  <cp:lastModifiedBy>koyama hinata</cp:lastModifiedBy>
  <cp:revision>230</cp:revision>
  <cp:lastPrinted>2025-06-12T01:16:29Z</cp:lastPrinted>
  <dcterms:created xsi:type="dcterms:W3CDTF">2023-12-15T03:08:52Z</dcterms:created>
  <dcterms:modified xsi:type="dcterms:W3CDTF">2026-07-25T17:40:58Z</dcterms:modified>
</cp:coreProperties>
</file>