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73" r:id="rId4"/>
    <p:sldId id="285" r:id="rId5"/>
    <p:sldId id="265" r:id="rId6"/>
    <p:sldId id="266" r:id="rId7"/>
    <p:sldId id="289" r:id="rId8"/>
    <p:sldId id="286" r:id="rId9"/>
    <p:sldId id="290" r:id="rId10"/>
    <p:sldId id="272" r:id="rId11"/>
    <p:sldId id="287" r:id="rId12"/>
    <p:sldId id="288" r:id="rId13"/>
    <p:sldId id="291" r:id="rId14"/>
    <p:sldId id="267" r:id="rId15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3D6"/>
    <a:srgbClr val="44220C"/>
    <a:srgbClr val="F98E90"/>
    <a:srgbClr val="447635"/>
    <a:srgbClr val="CFD8BB"/>
    <a:srgbClr val="CF5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941" autoAdjust="0"/>
    <p:restoredTop sz="94660"/>
  </p:normalViewPr>
  <p:slideViewPr>
    <p:cSldViewPr snapToGrid="0">
      <p:cViewPr>
        <p:scale>
          <a:sx n="66" d="100"/>
          <a:sy n="66" d="100"/>
        </p:scale>
        <p:origin x="1016" y="1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CF147D-7F9F-064F-726D-8595BB8A2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B18CDDA-2695-1B8C-617F-52C29B19A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177A27-CE68-8A7C-8EB0-F0EE6F1D0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ECDE9A-C8AE-B127-3C1A-CE5C0F493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0B63DE-2BC0-37AC-1835-3101E99E7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71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CC1DE2-94DA-B80E-074F-F309802DE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66007C2-D1BF-637C-EA93-5AD7E02D9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93DA5B-AA10-46F6-9271-507CC44E9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3C41E1-1557-88CF-94C9-9C3F94BB1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6B23FC-6E69-409F-7680-7F8BF5316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51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0B81205-D1B9-BA98-BCE0-84A4C36E59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94A8E52-B8D3-B3FE-E18A-545B6ACE7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2D2D51-DAFD-2AA0-DE62-6C332D46E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CD93057-387A-6678-A59E-95E0FE314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02C6F6-04D9-96DE-E034-EA97FBBBA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459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F5C0FA-5B6E-AC9B-D88B-2D7D524FF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B9B38D-0D5D-84FA-D3EF-587FE1B7E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3CA6A6-AEC8-F9D8-DF96-78C65BF9D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FAE0DB-AE1C-30DD-3709-A79BF355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EB7FE0-631F-A856-520F-F1619F9EC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1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288B6A-923F-1179-E457-898E9BC6F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26608DB-9B83-3E4E-F274-BF1411E7A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6F7035-2BDA-B643-9DF1-815BF18A8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D7A892-3A0A-365F-E7D6-EE91A80FF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47967F-A2A5-96BC-ED71-D20A55B4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169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436BB5-8F78-04C7-9B92-F127DF166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AD1823-E8DD-DC29-EBCE-A71FABECB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16150D5-1095-F427-6937-0650B5089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1B42C2-02EA-8538-F4E2-F0AF44E3F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A3DD440-90D4-D57A-AF31-C72DB3E87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4CDFF0-B25C-95F2-382F-C5D19D6DA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27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34F26F-2B79-50D5-4E76-28D8E650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D1535B-356A-CE23-4569-D8D65FC0A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030AC83-DEBE-8071-6B68-DE2121C58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36EDDF-3020-EDDF-36D8-3A49974AAE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2DE0A28-C5A2-3688-00E6-287974C9A5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1FC744E-4D15-80BB-CDA6-68C17CEDD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040A912-00F3-0A5A-BF89-E75A01A22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01FD569-5A4F-E36D-B05A-0B48F0E61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6792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C903D7-21CE-6604-3C8C-428D20813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4DC5A52-BD2E-F0E8-5B20-2D97A8CF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B723B25-1E05-443F-49A2-9159054A1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594B469-2BDA-0876-BF0A-67EF52621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072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6E3B8E9-2A0A-8778-A871-E04001012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147646F-96A1-40B3-902B-7B7D1FD72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DEB0FD-424B-9BAC-27B0-414D725E4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558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E3D17B-40C8-CDD5-078B-87AA5F3A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86A07D-A867-8E07-CE38-5747FAFAF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E42C853-9722-6B03-EC42-9579C2DBD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E1411E4-58AA-0E56-1D98-7F5E5E432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391588-2131-5DB7-93D7-E8C4B3F7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BF62E43-C0CC-10B7-549C-8BCEC387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830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44A794-9AC2-B12A-413F-889E02572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727CA45-AF41-E217-B2CB-FE450DA668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3578305-54BF-2D4B-2702-1E6BE8C62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0ACF7D-674E-E2F5-4A92-1FFC073A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4BCB403-8650-0A0F-9020-C0643E2F1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77F5F63-D590-6F1B-3E82-B6BEDE82C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994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88244-050E-1989-B241-B4B7F6A75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509739B-04E0-B64B-C8B9-5B3E8DA8C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3FADB7-25B2-202A-8FD5-EF89E00AD6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70926-F6A5-48A2-8CCD-1E7497FC07B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0F9769-9BD3-B1C4-19FD-4146A296B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ADCE55-2B21-5EFF-B0F5-E2B13FA59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40BF2-8EA2-4144-BB65-38EACBA50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60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1.png"/><Relationship Id="rId4" Type="http://schemas.openxmlformats.org/officeDocument/2006/relationships/image" Target="../media/image5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emf"/><Relationship Id="rId7" Type="http://schemas.openxmlformats.org/officeDocument/2006/relationships/image" Target="../media/image6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11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>
            <a:extLst>
              <a:ext uri="{FF2B5EF4-FFF2-40B4-BE49-F238E27FC236}">
                <a16:creationId xmlns:a16="http://schemas.microsoft.com/office/drawing/2014/main" id="{8B71AC6F-DC4E-1302-8103-91A722DAF3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857" y="-151699"/>
            <a:ext cx="12373549" cy="713778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93B1C9-A8CD-C64F-7CB0-4122909A38F9}"/>
              </a:ext>
            </a:extLst>
          </p:cNvPr>
          <p:cNvSpPr/>
          <p:nvPr/>
        </p:nvSpPr>
        <p:spPr>
          <a:xfrm>
            <a:off x="346098" y="318052"/>
            <a:ext cx="11499803" cy="6162261"/>
          </a:xfrm>
          <a:prstGeom prst="rect">
            <a:avLst/>
          </a:prstGeom>
          <a:solidFill>
            <a:srgbClr val="CF5A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ECE1408C-9825-BB10-645E-512861C1193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6868" y="948208"/>
            <a:ext cx="12434561" cy="6524895"/>
            <a:chOff x="-146868" y="948208"/>
            <a:chExt cx="12434561" cy="6524895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2287EC4C-7C07-DFC3-6269-64DD2546414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46868" y="5065141"/>
              <a:ext cx="1965470" cy="2104955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7517BFA7-27FB-D246-09A1-73D28D6AD25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6838" y="4005998"/>
              <a:ext cx="2625012" cy="2980087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5D3159C6-ACF8-DDAE-C103-A91573C7F9B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6098" y="948208"/>
              <a:ext cx="951961" cy="1002732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46621179-9F0B-0D58-DAB4-5B17AB28B8F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18389" y="3429939"/>
              <a:ext cx="3369304" cy="4043164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FC673176-E870-5144-E8EF-62499D4AAB6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93940" y="2110934"/>
              <a:ext cx="951961" cy="1002732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6E88CCFE-18BA-0FAD-91E2-A958B0B23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0002906" y="3186429"/>
              <a:ext cx="891034" cy="914758"/>
            </a:xfrm>
            <a:prstGeom prst="rect">
              <a:avLst/>
            </a:prstGeom>
          </p:spPr>
        </p:pic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273AB20-816D-4206-9ADB-E717CC5AC62A}"/>
              </a:ext>
            </a:extLst>
          </p:cNvPr>
          <p:cNvSpPr txBox="1"/>
          <p:nvPr/>
        </p:nvSpPr>
        <p:spPr>
          <a:xfrm>
            <a:off x="-1173892" y="29903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9247703B-991D-BCE8-3015-8CA979A5A8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0" y="1656498"/>
            <a:ext cx="6184900" cy="23495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D34802F-AE52-0590-72B0-1C13E58250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4950" y="3729590"/>
            <a:ext cx="1562100" cy="508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C4804EB-33EB-079A-76D7-9825B7D28BE9}"/>
              </a:ext>
            </a:extLst>
          </p:cNvPr>
          <p:cNvSpPr txBox="1"/>
          <p:nvPr/>
        </p:nvSpPr>
        <p:spPr>
          <a:xfrm>
            <a:off x="2741297" y="5344444"/>
            <a:ext cx="6732814" cy="672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600" b="1">
                <a:solidFill>
                  <a:schemeClr val="bg1"/>
                </a:solidFill>
                <a:latin typeface="+mn-ea"/>
              </a:rPr>
              <a:t>発行者:一般社団法人生活困窮者自立支援全国ネットワーク</a:t>
            </a:r>
          </a:p>
          <a:p>
            <a:pPr algn="ctr">
              <a:lnSpc>
                <a:spcPct val="150000"/>
              </a:lnSpc>
            </a:pPr>
            <a:r>
              <a:rPr lang="ja-JP" altLang="en-US" sz="1600" b="1">
                <a:solidFill>
                  <a:schemeClr val="bg1"/>
                </a:solidFill>
                <a:latin typeface="+mn-ea"/>
              </a:rPr>
              <a:t>発行日:2026 年8月</a:t>
            </a:r>
          </a:p>
        </p:txBody>
      </p:sp>
    </p:spTree>
    <p:extLst>
      <p:ext uri="{BB962C8B-B14F-4D97-AF65-F5344CB8AC3E}">
        <p14:creationId xmlns:p14="http://schemas.microsoft.com/office/powerpoint/2010/main" val="2660576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A9206788-D45F-E483-EDEC-D5C744E6A2E6}"/>
              </a:ext>
            </a:extLst>
          </p:cNvPr>
          <p:cNvSpPr txBox="1">
            <a:spLocks/>
          </p:cNvSpPr>
          <p:nvPr/>
        </p:nvSpPr>
        <p:spPr>
          <a:xfrm>
            <a:off x="2040163" y="654897"/>
            <a:ext cx="8111673" cy="96818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40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ー</a:t>
            </a:r>
            <a:r>
              <a:rPr lang="en-US" altLang="ja-JP" sz="4000" b="1" dirty="0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sz="40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５つの社会保険</a:t>
            </a:r>
            <a:r>
              <a:rPr lang="en-US" altLang="ja-JP" sz="4000" b="1" dirty="0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sz="40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ー</a:t>
            </a:r>
            <a:endParaRPr lang="ja-JP" altLang="en-US" sz="4000" b="1" dirty="0">
              <a:solidFill>
                <a:srgbClr val="FFF8E8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9B96444-55AD-92BC-0574-E4C2CBCAF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0881" y="1677354"/>
            <a:ext cx="2990234" cy="2166653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7A1AFEB-F5F4-05C1-24B5-4EE0D6171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8986" y="1648202"/>
            <a:ext cx="2988644" cy="217471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0BDA262F-6736-59A0-164A-DA28F1FEAD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366" y="1623081"/>
            <a:ext cx="2988644" cy="217471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ECECBD9-6329-E16A-BF37-E32242CADD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8012" y="4190554"/>
            <a:ext cx="2988644" cy="217471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EFE4B470-CA9C-EB0F-46FD-761B5AD6E5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8453" y="4194585"/>
            <a:ext cx="2990234" cy="2166653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F17B1010-B3EE-E327-DD1B-C42DDF9508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8139" y="2827643"/>
            <a:ext cx="1783532" cy="1783532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FC70195-5887-1995-3FC7-BB883104A4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09689" y="4710038"/>
            <a:ext cx="1655232" cy="1655232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768F018-6D3B-BBDB-A7F2-246E13FCE5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447" y="4800878"/>
            <a:ext cx="1603269" cy="160326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A19676E4-706A-90E6-B4DF-869D415CDC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02" y="2823078"/>
            <a:ext cx="1783532" cy="1783532"/>
          </a:xfrm>
          <a:prstGeom prst="rect">
            <a:avLst/>
          </a:prstGeom>
        </p:spPr>
      </p:pic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F37FD050-3917-8A5F-806E-8BB58FD18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10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04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9A9766F8-6852-FE5B-571E-71A4D13A3125}"/>
              </a:ext>
            </a:extLst>
          </p:cNvPr>
          <p:cNvSpPr txBox="1">
            <a:spLocks/>
          </p:cNvSpPr>
          <p:nvPr/>
        </p:nvSpPr>
        <p:spPr>
          <a:xfrm>
            <a:off x="1670501" y="415003"/>
            <a:ext cx="8850993" cy="1282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altLang="ja-JP" sz="32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【</a:t>
            </a:r>
            <a:r>
              <a:rPr lang="ja-JP" altLang="en-US" sz="32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家計</a:t>
            </a:r>
            <a:r>
              <a:rPr lang="en-US" altLang="ja-JP" sz="32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】</a:t>
            </a:r>
            <a:r>
              <a:rPr lang="ja-JP" altLang="en-US" sz="32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は</a:t>
            </a:r>
            <a:r>
              <a:rPr lang="en-US" altLang="ja-JP" sz="32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sz="3200" b="1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収入</a:t>
            </a:r>
            <a:r>
              <a:rPr lang="en-US" altLang="ja-JP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</a:t>
            </a:r>
            <a:r>
              <a:rPr lang="ja-JP" altLang="en-US" sz="3200" b="1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入ってくる</a:t>
            </a:r>
            <a:r>
              <a:rPr lang="ja-JP" altLang="en-US" sz="3300" b="1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お金</a:t>
            </a:r>
            <a:r>
              <a:rPr lang="en-US" altLang="ja-JP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r>
              <a:rPr lang="ja-JP" altLang="en-US" sz="32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と</a:t>
            </a:r>
            <a:br>
              <a:rPr lang="en-US" altLang="ja-JP" sz="32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3200" b="1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支出</a:t>
            </a:r>
            <a:r>
              <a:rPr lang="en-US" altLang="ja-JP" sz="3200" b="1" dirty="0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</a:t>
            </a:r>
            <a:r>
              <a:rPr lang="ja-JP" altLang="en-US" sz="3200" b="1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出ていくお金</a:t>
            </a:r>
            <a:r>
              <a:rPr lang="en-US" altLang="ja-JP" sz="3200" b="1" dirty="0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r>
              <a:rPr lang="ja-JP" altLang="en-US" sz="32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から成り立っています。</a:t>
            </a:r>
            <a:endParaRPr lang="ja-JP" altLang="en-US" sz="3200" b="1">
              <a:solidFill>
                <a:srgbClr val="FDF3D6"/>
              </a:solidFill>
              <a:effectLst/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7368305-3B9C-A411-C566-24A4AF0D4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0843" y="1196991"/>
            <a:ext cx="9590310" cy="536465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B53FE72-64E5-9F3E-E6DD-B3B97F11B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0205" y="4111758"/>
            <a:ext cx="2681896" cy="3098501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5FF75A-22A9-C286-67AE-73F982469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11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2448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2619F5C7-9DCD-E874-AFC9-E527E160344A}"/>
              </a:ext>
            </a:extLst>
          </p:cNvPr>
          <p:cNvSpPr txBox="1">
            <a:spLocks/>
          </p:cNvSpPr>
          <p:nvPr/>
        </p:nvSpPr>
        <p:spPr>
          <a:xfrm>
            <a:off x="2040163" y="381753"/>
            <a:ext cx="8111673" cy="1282141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ja-JP" altLang="en-US" sz="3200" b="1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収入</a:t>
            </a:r>
            <a:r>
              <a:rPr lang="en-US" altLang="ja-JP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</a:t>
            </a:r>
            <a:r>
              <a:rPr lang="ja-JP" altLang="en-US" sz="3200" b="1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入ってくる</a:t>
            </a:r>
            <a:r>
              <a:rPr lang="ja-JP" altLang="en-US" sz="3300" b="1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お金</a:t>
            </a:r>
            <a:r>
              <a:rPr lang="en-US" altLang="ja-JP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r>
              <a:rPr lang="ja-JP" altLang="en-US" sz="32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と</a:t>
            </a:r>
            <a:br>
              <a:rPr lang="en-US" altLang="ja-JP" sz="32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3200" b="1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支出</a:t>
            </a:r>
            <a:r>
              <a:rPr lang="en-US" altLang="ja-JP" sz="3200" b="1" dirty="0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</a:t>
            </a:r>
            <a:r>
              <a:rPr lang="ja-JP" altLang="en-US" sz="3200" b="1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出ていくお金</a:t>
            </a:r>
            <a:r>
              <a:rPr lang="en-US" altLang="ja-JP" sz="3200" b="1" dirty="0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r>
              <a:rPr lang="ja-JP" altLang="en-US" sz="32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のバランスが崩れると生活が</a:t>
            </a:r>
            <a:endParaRPr lang="en-US" altLang="ja-JP" sz="3200" b="1" dirty="0">
              <a:solidFill>
                <a:srgbClr val="FDF3D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32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成り立たなくなります。</a:t>
            </a:r>
            <a:endParaRPr lang="ja-JP" altLang="en-US" sz="3200" b="1">
              <a:solidFill>
                <a:srgbClr val="FDF3D6"/>
              </a:solidFill>
              <a:effectLst/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66853B5-4210-C61C-E0C4-14F8BCE59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0844" y="1458248"/>
            <a:ext cx="9590308" cy="536465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8B41354-2E53-7E38-0CCB-754E26435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243535">
            <a:off x="9710292" y="3635332"/>
            <a:ext cx="1961115" cy="107545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A9BB99F-9458-7A3D-BBD3-9173F8F0A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0205" y="4111758"/>
            <a:ext cx="2681896" cy="3098501"/>
          </a:xfrm>
          <a:prstGeom prst="rect">
            <a:avLst/>
          </a:prstGeom>
        </p:spPr>
      </p:pic>
      <p:sp>
        <p:nvSpPr>
          <p:cNvPr id="10" name="スライド番号プレースホルダー 3">
            <a:extLst>
              <a:ext uri="{FF2B5EF4-FFF2-40B4-BE49-F238E27FC236}">
                <a16:creationId xmlns:a16="http://schemas.microsoft.com/office/drawing/2014/main" id="{2D87F678-E2EF-5A64-A860-7CF1C0499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12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94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FE678AE-5643-C2FE-A460-EC6553710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1874" y="2524188"/>
            <a:ext cx="8379612" cy="1957227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AD1B2AB-0A11-CF80-2423-7B3A98F54914}"/>
              </a:ext>
            </a:extLst>
          </p:cNvPr>
          <p:cNvGrpSpPr/>
          <p:nvPr/>
        </p:nvGrpSpPr>
        <p:grpSpPr>
          <a:xfrm>
            <a:off x="4647319" y="1634377"/>
            <a:ext cx="2897362" cy="584775"/>
            <a:chOff x="4730584" y="1672982"/>
            <a:chExt cx="2897362" cy="5847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DD7E5D-9494-A8B3-91DD-C66103BACCD4}"/>
                </a:ext>
              </a:extLst>
            </p:cNvPr>
            <p:cNvSpPr txBox="1"/>
            <p:nvPr/>
          </p:nvSpPr>
          <p:spPr>
            <a:xfrm>
              <a:off x="5278894" y="1672982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200" b="1">
                  <a:solidFill>
                    <a:srgbClr val="FDF3D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もう一度</a:t>
              </a:r>
            </a:p>
          </p:txBody>
        </p: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B2F1F06C-A4C0-9FD0-DB2B-7A492B12CD1C}"/>
                </a:ext>
              </a:extLst>
            </p:cNvPr>
            <p:cNvGrpSpPr/>
            <p:nvPr/>
          </p:nvGrpSpPr>
          <p:grpSpPr>
            <a:xfrm>
              <a:off x="4730584" y="1705020"/>
              <a:ext cx="2897362" cy="520700"/>
              <a:chOff x="4873602" y="929987"/>
              <a:chExt cx="2897362" cy="520700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3FB27778-2662-9399-0EE6-C3D6F9DA45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73602" y="929987"/>
                <a:ext cx="406400" cy="520700"/>
              </a:xfrm>
              <a:prstGeom prst="rect">
                <a:avLst/>
              </a:prstGeom>
            </p:spPr>
          </p:pic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E75A42FB-6957-7843-6EDB-BAFF64316B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89964" y="929987"/>
                <a:ext cx="381000" cy="520700"/>
              </a:xfrm>
              <a:prstGeom prst="rect">
                <a:avLst/>
              </a:prstGeom>
            </p:spPr>
          </p:pic>
        </p:grpSp>
      </p:grpSp>
      <p:pic>
        <p:nvPicPr>
          <p:cNvPr id="13" name="図 12">
            <a:extLst>
              <a:ext uri="{FF2B5EF4-FFF2-40B4-BE49-F238E27FC236}">
                <a16:creationId xmlns:a16="http://schemas.microsoft.com/office/drawing/2014/main" id="{B751E1B3-E7A1-50DD-F49F-843128DDC4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0205" y="4111758"/>
            <a:ext cx="2681896" cy="3098501"/>
          </a:xfrm>
          <a:prstGeom prst="rect">
            <a:avLst/>
          </a:prstGeom>
        </p:spPr>
      </p:pic>
      <p:sp>
        <p:nvSpPr>
          <p:cNvPr id="14" name="スライド番号プレースホルダー 3">
            <a:extLst>
              <a:ext uri="{FF2B5EF4-FFF2-40B4-BE49-F238E27FC236}">
                <a16:creationId xmlns:a16="http://schemas.microsoft.com/office/drawing/2014/main" id="{72782044-F867-6668-F60D-94C9B3A69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13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74224CAE-4722-48FB-3BEE-90F8A71D8D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7558" y="5465977"/>
            <a:ext cx="1282706" cy="137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15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B14035-9707-0D81-71C0-F876A423D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1ED681A4-74D3-DF9A-0E3C-F993D0528554}"/>
              </a:ext>
            </a:extLst>
          </p:cNvPr>
          <p:cNvGrpSpPr/>
          <p:nvPr/>
        </p:nvGrpSpPr>
        <p:grpSpPr>
          <a:xfrm>
            <a:off x="4074351" y="600808"/>
            <a:ext cx="4248982" cy="707886"/>
            <a:chOff x="4074351" y="600808"/>
            <a:chExt cx="4248982" cy="707886"/>
          </a:xfrm>
        </p:grpSpPr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76B3C27B-0328-8D6D-06B0-7E0982A41387}"/>
                </a:ext>
              </a:extLst>
            </p:cNvPr>
            <p:cNvSpPr txBox="1"/>
            <p:nvPr/>
          </p:nvSpPr>
          <p:spPr>
            <a:xfrm>
              <a:off x="4074351" y="600808"/>
              <a:ext cx="424898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4000" b="1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まとめ</a:t>
              </a:r>
              <a:endParaRPr lang="ja-JP" altLang="en-US" sz="4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B87CD34A-67D0-29C7-6782-8545621D29A6}"/>
                </a:ext>
              </a:extLst>
            </p:cNvPr>
            <p:cNvGrpSpPr/>
            <p:nvPr/>
          </p:nvGrpSpPr>
          <p:grpSpPr>
            <a:xfrm>
              <a:off x="4730584" y="739487"/>
              <a:ext cx="2897362" cy="520700"/>
              <a:chOff x="4873602" y="929987"/>
              <a:chExt cx="2897362" cy="520700"/>
            </a:xfrm>
          </p:grpSpPr>
          <p:pic>
            <p:nvPicPr>
              <p:cNvPr id="9" name="図 8">
                <a:extLst>
                  <a:ext uri="{FF2B5EF4-FFF2-40B4-BE49-F238E27FC236}">
                    <a16:creationId xmlns:a16="http://schemas.microsoft.com/office/drawing/2014/main" id="{EDC765E0-FFDD-9788-B0A4-25106309C7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873602" y="929987"/>
                <a:ext cx="406400" cy="520700"/>
              </a:xfrm>
              <a:prstGeom prst="rect">
                <a:avLst/>
              </a:prstGeom>
            </p:spPr>
          </p:pic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4FC03124-1B01-E486-A61C-7A4C530CF5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89964" y="929987"/>
                <a:ext cx="381000" cy="520700"/>
              </a:xfrm>
              <a:prstGeom prst="rect">
                <a:avLst/>
              </a:prstGeom>
            </p:spPr>
          </p:pic>
        </p:grpSp>
      </p:grpSp>
      <p:pic>
        <p:nvPicPr>
          <p:cNvPr id="18" name="図 17">
            <a:extLst>
              <a:ext uri="{FF2B5EF4-FFF2-40B4-BE49-F238E27FC236}">
                <a16:creationId xmlns:a16="http://schemas.microsoft.com/office/drawing/2014/main" id="{7D368C5D-F2E5-3893-6D9C-2DF310C57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792" y="3231840"/>
            <a:ext cx="4723193" cy="40379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04E256B7-6D81-054B-40EA-A7F3C62DA0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4405744" y="4280274"/>
            <a:ext cx="5225992" cy="1957239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80DFF090-E039-E7E8-37BB-A02C488B0A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4884" y="4596776"/>
            <a:ext cx="3958361" cy="131128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81DB21C7-5549-67C4-9430-A20305352D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7558" y="5465977"/>
            <a:ext cx="1282706" cy="137484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0EC3F14-EC64-BC78-F45E-ECA875C620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792" y="2261088"/>
            <a:ext cx="10414019" cy="40326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70C507D-DEF2-C10D-2756-1C201F1A00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0205" y="4111758"/>
            <a:ext cx="2681896" cy="3098501"/>
          </a:xfrm>
          <a:prstGeom prst="rect">
            <a:avLst/>
          </a:prstGeom>
        </p:spPr>
      </p:pic>
      <p:sp>
        <p:nvSpPr>
          <p:cNvPr id="14" name="スライド番号プレースホルダー 3">
            <a:extLst>
              <a:ext uri="{FF2B5EF4-FFF2-40B4-BE49-F238E27FC236}">
                <a16:creationId xmlns:a16="http://schemas.microsoft.com/office/drawing/2014/main" id="{9F82A51D-4CA6-17BB-D204-2EA194D7E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14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8524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D8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C7ECE6-92A4-F1E8-3516-8853E4A52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540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ja-JP" altLang="en-US" b="1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お金ってなんだろう？</a:t>
            </a:r>
            <a:endParaRPr kumimoji="1" lang="ja-JP" altLang="en-US" b="1" dirty="0">
              <a:solidFill>
                <a:srgbClr val="44763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B39564B1-D014-EAE2-5D63-8A93BB88E6F3}"/>
              </a:ext>
            </a:extLst>
          </p:cNvPr>
          <p:cNvGrpSpPr/>
          <p:nvPr/>
        </p:nvGrpSpPr>
        <p:grpSpPr>
          <a:xfrm>
            <a:off x="1100259" y="2344289"/>
            <a:ext cx="9797518" cy="3603672"/>
            <a:chOff x="838200" y="2344289"/>
            <a:chExt cx="9797518" cy="3603672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44387B85-7EDE-83C0-BB52-9D417B9F4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25760" y="2344289"/>
              <a:ext cx="3616361" cy="3603672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1BF38828-ED9E-08C2-CD1C-278AA9DA6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8200" y="2344289"/>
              <a:ext cx="3616361" cy="3603672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A134438A-DABD-EF3C-3539-774AEBC8D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05325" y="2637753"/>
              <a:ext cx="3030393" cy="3016743"/>
            </a:xfrm>
            <a:prstGeom prst="rect">
              <a:avLst/>
            </a:prstGeom>
          </p:spPr>
        </p:pic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AFA75F-27BD-E507-1071-F5C7B9B9D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2692" y="621048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kumimoji="1" lang="ja-JP" altLang="en-US" sz="3200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75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7C0185DD-D7CB-0DA6-D099-31A89287D270}"/>
              </a:ext>
            </a:extLst>
          </p:cNvPr>
          <p:cNvGrpSpPr/>
          <p:nvPr/>
        </p:nvGrpSpPr>
        <p:grpSpPr>
          <a:xfrm>
            <a:off x="708824" y="1950547"/>
            <a:ext cx="10774352" cy="2657176"/>
            <a:chOff x="535580" y="1950547"/>
            <a:chExt cx="10774352" cy="2657176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C19E6205-6895-31E1-F6E3-9BE08C347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52756" y="1950547"/>
              <a:ext cx="2657176" cy="2657176"/>
            </a:xfrm>
            <a:prstGeom prst="rect">
              <a:avLst/>
            </a:prstGeom>
          </p:spPr>
        </p:pic>
        <p:pic>
          <p:nvPicPr>
            <p:cNvPr id="14" name="図 13" descr="挿絵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BC9D9025-B4C0-6010-3EBD-05EA92E70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3462" y="1950547"/>
              <a:ext cx="2657176" cy="2657176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77A61354-B3D4-6902-EAA4-831DF2CA4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4168" y="1950547"/>
              <a:ext cx="2657176" cy="2657176"/>
            </a:xfrm>
            <a:prstGeom prst="rect">
              <a:avLst/>
            </a:prstGeom>
          </p:spPr>
        </p:pic>
        <p:pic>
          <p:nvPicPr>
            <p:cNvPr id="18" name="図 17" descr="ウィンドウ, 挿絵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07423DEF-DB8B-F451-FFD2-CE18F4237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4874" y="1950547"/>
              <a:ext cx="2657176" cy="2657176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58086894-BBAD-D920-59F9-96FAB6C1B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5580" y="1950547"/>
              <a:ext cx="2657176" cy="2657176"/>
            </a:xfrm>
            <a:prstGeom prst="rect">
              <a:avLst/>
            </a:prstGeom>
          </p:spPr>
        </p:pic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E20F7C-038D-FC82-AA48-1C918323C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3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39CD4E50-1635-39AE-19EA-CA0A03950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787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8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わたしたちの身の回りのモノ</a:t>
            </a:r>
            <a:r>
              <a:rPr kumimoji="1" lang="ja-JP" altLang="en-US" sz="28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や</a:t>
            </a:r>
            <a:r>
              <a:rPr kumimoji="1" lang="ja-JP" altLang="en-US" sz="28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サービスは誰</a:t>
            </a:r>
            <a:r>
              <a:rPr kumimoji="1" lang="ja-JP" altLang="en-US" sz="28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かが</a:t>
            </a:r>
            <a:r>
              <a:rPr kumimoji="1" lang="ja-JP" altLang="en-US" sz="28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作っています。</a:t>
            </a:r>
            <a:endParaRPr kumimoji="1" lang="ja-JP" altLang="en-US" sz="28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B83C077-EBA7-8633-799A-DBA10CD95CA8}"/>
              </a:ext>
            </a:extLst>
          </p:cNvPr>
          <p:cNvSpPr txBox="1"/>
          <p:nvPr/>
        </p:nvSpPr>
        <p:spPr>
          <a:xfrm>
            <a:off x="-118533" y="4516904"/>
            <a:ext cx="12429066" cy="1701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>
                <a:solidFill>
                  <a:schemeClr val="bg1"/>
                </a:solidFill>
                <a:latin typeface="+mn-ea"/>
              </a:rPr>
              <a:t>わたしたちは必要なモノやサービスと交換するためにお金を払います</a:t>
            </a:r>
          </a:p>
          <a:p>
            <a:pPr algn="ctr">
              <a:lnSpc>
                <a:spcPct val="150000"/>
              </a:lnSpc>
            </a:pPr>
            <a:r>
              <a:rPr lang="ja-JP" altLang="en-US" sz="2400" b="1">
                <a:solidFill>
                  <a:schemeClr val="bg1"/>
                </a:solidFill>
                <a:latin typeface="+mn-ea"/>
              </a:rPr>
              <a:t>お金はモノやサービスを作っている人たちに</a:t>
            </a:r>
          </a:p>
          <a:p>
            <a:pPr algn="ctr">
              <a:lnSpc>
                <a:spcPct val="150000"/>
              </a:lnSpc>
            </a:pPr>
            <a:r>
              <a:rPr lang="ja-JP" altLang="en-US" sz="2400" b="1">
                <a:solidFill>
                  <a:schemeClr val="bg1"/>
                </a:solidFill>
                <a:latin typeface="+mn-ea"/>
              </a:rPr>
              <a:t>　　　　　　　　を伝える道具でもあります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B44C11F-2FCF-2227-13C8-1AED21E2A9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" r="107"/>
          <a:stretch/>
        </p:blipFill>
        <p:spPr>
          <a:xfrm>
            <a:off x="2619584" y="5621550"/>
            <a:ext cx="2902581" cy="58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43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食品, 部屋, ウィンドウ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4FE1C70-5897-1972-F167-4DC74EAD7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0" y="-689960"/>
            <a:ext cx="6858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64C8221-5DD2-1F60-395F-7821ACEA4E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63144">
            <a:off x="672895" y="947198"/>
            <a:ext cx="1996859" cy="62322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AB82DFC-1FE7-76AB-A0FD-3A44015AB129}"/>
              </a:ext>
            </a:extLst>
          </p:cNvPr>
          <p:cNvSpPr txBox="1"/>
          <p:nvPr/>
        </p:nvSpPr>
        <p:spPr>
          <a:xfrm>
            <a:off x="626583" y="1173446"/>
            <a:ext cx="11139853" cy="2249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お金がないとモノやサービス</a:t>
            </a: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を買うことができません。</a:t>
            </a:r>
            <a:br>
              <a:rPr lang="en-US" altLang="ja-JP" sz="24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そこでお金をもらうために仕事をしています。</a:t>
            </a:r>
            <a:br>
              <a:rPr lang="en-US" altLang="ja-JP" sz="2400" b="1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誰かの役に立つことで</a:t>
            </a:r>
            <a:endParaRPr lang="en-US" altLang="ja-JP" sz="24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</a:t>
            </a:r>
            <a:r>
              <a:rPr lang="ja-JP" altLang="en-US" sz="2400" b="1" spc="-150">
                <a:solidFill>
                  <a:schemeClr val="accent4">
                    <a:lumMod val="60000"/>
                    <a:lumOff val="40000"/>
                  </a:schemeClr>
                </a:solidFill>
                <a:latin typeface="HimeminShirayuki-mini" panose="02000600000000000000" pitchFamily="2" charset="-128"/>
                <a:ea typeface="HimeminShirayuki-mini" panose="02000600000000000000" pitchFamily="2" charset="-128"/>
              </a:rPr>
              <a:t>ありがとう</a:t>
            </a: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」のしるしとしてお給料をもらっています。</a:t>
            </a:r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456A34B5-40E8-4455-ACAD-3E0965058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4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967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B7A96088-B095-CC2F-A21E-C9989E817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2138" y="2188740"/>
            <a:ext cx="7387717" cy="2132537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93A96649-0023-84FE-613C-AA9BBBB4E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5441" y="4325760"/>
            <a:ext cx="2610409" cy="3015909"/>
          </a:xfrm>
          <a:prstGeom prst="rect">
            <a:avLst/>
          </a:prstGeom>
        </p:spPr>
      </p:pic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FB0B4E43-5648-8AA3-B132-442C5ABB5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5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3FCDE3A-D19C-088B-09A3-C70B57B63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7558" y="5465977"/>
            <a:ext cx="1282706" cy="137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5080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5B2E846-F694-EF3C-B6C4-34EB9C897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54581"/>
            <a:ext cx="12192000" cy="722652"/>
          </a:xfrm>
          <a:prstGeom prst="rect">
            <a:avLst/>
          </a:prstGeom>
        </p:spPr>
      </p:pic>
      <p:pic>
        <p:nvPicPr>
          <p:cNvPr id="7" name="図 6" descr="サングラス, ミラー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F9975E7-4C6C-6088-7530-87E73D9F5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84" y="-1891085"/>
            <a:ext cx="711792" cy="762210"/>
          </a:xfrm>
          <a:prstGeom prst="rect">
            <a:avLst/>
          </a:prstGeom>
        </p:spPr>
      </p:pic>
      <p:pic>
        <p:nvPicPr>
          <p:cNvPr id="8" name="図 7" descr="黒い背景に白い文字がある&#10;&#10;AI 生成コンテンツは誤りを含む可能性があります。">
            <a:extLst>
              <a:ext uri="{FF2B5EF4-FFF2-40B4-BE49-F238E27FC236}">
                <a16:creationId xmlns:a16="http://schemas.microsoft.com/office/drawing/2014/main" id="{1B104EE1-B44C-5471-D528-63FC7E3200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936" y="-2430634"/>
            <a:ext cx="951228" cy="107909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C70AA95B-DC36-F2A0-1152-4374A9435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061" y="-24063"/>
            <a:ext cx="12259947" cy="6857998"/>
          </a:xfrm>
          <a:prstGeom prst="rect">
            <a:avLst/>
          </a:prstGeom>
        </p:spPr>
      </p:pic>
      <p:pic>
        <p:nvPicPr>
          <p:cNvPr id="9" name="図 8" descr="文字の書かれた紙&#10;&#10;AI 生成コンテンツは誤りを含む可能性があります。">
            <a:extLst>
              <a:ext uri="{FF2B5EF4-FFF2-40B4-BE49-F238E27FC236}">
                <a16:creationId xmlns:a16="http://schemas.microsoft.com/office/drawing/2014/main" id="{66D85461-C9A9-950D-F68D-0F1BC03C0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732" y="1349060"/>
            <a:ext cx="1179635" cy="1179635"/>
          </a:xfrm>
          <a:prstGeom prst="rect">
            <a:avLst/>
          </a:prstGeom>
        </p:spPr>
      </p:pic>
      <p:pic>
        <p:nvPicPr>
          <p:cNvPr id="11" name="図 10" descr="屋内, 座る, グリーン, 小さい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1E2A142-26ED-7FD3-DB15-D14F50D5DA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06" y="2313344"/>
            <a:ext cx="1311594" cy="114764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D244BEF3-258B-6BFB-35F9-8C06C0C93C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74" y="1417411"/>
            <a:ext cx="1791866" cy="1791866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E45991-06CB-20FA-1338-75B4FDE73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44220C"/>
                </a:solidFill>
              </a:rPr>
              <a:t>6</a:t>
            </a:r>
            <a:endParaRPr kumimoji="1" lang="ja-JP" altLang="en-US" sz="3200" b="1">
              <a:solidFill>
                <a:srgbClr val="4422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570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4C611B6-54F3-B0C9-D5EA-36BAE1B2E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061" y="-24063"/>
            <a:ext cx="12259947" cy="6857999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289F87F-D60C-9E59-76CC-155382B9C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911" y="857839"/>
            <a:ext cx="1074536" cy="106969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A7B5510-C921-58EE-7A7A-DDAB58343E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9179" y="2468461"/>
            <a:ext cx="1456821" cy="145682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B1E05CB1-1AE6-305F-CADC-4108C40AC6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7019" y="2145030"/>
            <a:ext cx="1456820" cy="1456820"/>
          </a:xfrm>
          <a:prstGeom prst="rect">
            <a:avLst/>
          </a:prstGeom>
        </p:spPr>
      </p:pic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5CAF138B-D0C9-CBD7-DFE6-A6AD89E0C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44220C"/>
                </a:solidFill>
              </a:rPr>
              <a:t>7</a:t>
            </a:r>
            <a:endParaRPr kumimoji="1" lang="ja-JP" altLang="en-US" sz="3200" b="1">
              <a:solidFill>
                <a:srgbClr val="4422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63969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C24E9A-9D7B-6EF0-A452-414F821E7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5F9273B-C10A-4839-7E95-5CCA644AB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693" y="2054838"/>
            <a:ext cx="5351401" cy="3699992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5B397A23-859D-1000-6D88-86A1D0B99B91}"/>
              </a:ext>
            </a:extLst>
          </p:cNvPr>
          <p:cNvSpPr txBox="1">
            <a:spLocks/>
          </p:cNvSpPr>
          <p:nvPr/>
        </p:nvSpPr>
        <p:spPr>
          <a:xfrm>
            <a:off x="2040163" y="468838"/>
            <a:ext cx="8111673" cy="98300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32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ー</a:t>
            </a:r>
            <a:r>
              <a:rPr lang="en-US" altLang="ja-JP" sz="3200" b="1" dirty="0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20</a:t>
            </a:r>
            <a:r>
              <a:rPr lang="ja-JP" altLang="en-US" sz="32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代前半の平均月収</a:t>
            </a:r>
            <a:r>
              <a:rPr lang="en-US" altLang="ja-JP" sz="3200" b="1" dirty="0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sz="32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ー</a:t>
            </a:r>
            <a:endParaRPr lang="ja-JP" altLang="en-US" sz="3200" b="1" dirty="0">
              <a:solidFill>
                <a:srgbClr val="FFF8E8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FFC483D-AE23-E8F7-FBC0-0CBA8413EE96}"/>
              </a:ext>
            </a:extLst>
          </p:cNvPr>
          <p:cNvSpPr txBox="1"/>
          <p:nvPr/>
        </p:nvSpPr>
        <p:spPr>
          <a:xfrm>
            <a:off x="3405158" y="1100339"/>
            <a:ext cx="538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spc="300" dirty="0">
                <a:solidFill>
                  <a:srgbClr val="FDF3D6"/>
                </a:solidFill>
                <a:latin typeface="+mn-ea"/>
              </a:rPr>
              <a:t>(</a:t>
            </a:r>
            <a:r>
              <a:rPr lang="ja-JP" altLang="en-US" b="1">
                <a:solidFill>
                  <a:srgbClr val="FDF3D6"/>
                </a:solidFill>
                <a:latin typeface="+mn-ea"/>
              </a:rPr>
              <a:t>厚生労働省 令和</a:t>
            </a:r>
            <a:r>
              <a:rPr lang="en-US" altLang="ja-JP" b="1" dirty="0">
                <a:solidFill>
                  <a:srgbClr val="FDF3D6"/>
                </a:solidFill>
                <a:latin typeface="+mn-ea"/>
              </a:rPr>
              <a:t>6</a:t>
            </a:r>
            <a:r>
              <a:rPr lang="ja-JP" altLang="en-US" b="1">
                <a:solidFill>
                  <a:srgbClr val="FDF3D6"/>
                </a:solidFill>
                <a:latin typeface="+mn-ea"/>
              </a:rPr>
              <a:t>年賃金構造基本統計調査</a:t>
            </a:r>
            <a:r>
              <a:rPr kumimoji="1" lang="en-US" altLang="ja-JP" b="1" spc="300" dirty="0">
                <a:solidFill>
                  <a:srgbClr val="FDF3D6"/>
                </a:solidFill>
                <a:latin typeface="+mn-ea"/>
              </a:rPr>
              <a:t>)</a:t>
            </a:r>
            <a:endParaRPr kumimoji="1" lang="ja-JP" altLang="en-US" b="1" spc="300">
              <a:solidFill>
                <a:srgbClr val="FDF3D6"/>
              </a:solidFill>
              <a:latin typeface="+mn-ea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A25CADEF-6849-88CB-90D9-0AD7AC5E0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1037" y="1748802"/>
            <a:ext cx="1079110" cy="1225077"/>
          </a:xfrm>
          <a:prstGeom prst="rect">
            <a:avLst/>
          </a:prstGeom>
        </p:spPr>
      </p:pic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B1165C16-6863-D44A-CA0A-DE6E1DC52FF1}"/>
              </a:ext>
            </a:extLst>
          </p:cNvPr>
          <p:cNvGrpSpPr/>
          <p:nvPr/>
        </p:nvGrpSpPr>
        <p:grpSpPr>
          <a:xfrm>
            <a:off x="2040163" y="2557785"/>
            <a:ext cx="3643609" cy="2749601"/>
            <a:chOff x="6771490" y="2682615"/>
            <a:chExt cx="3643609" cy="2749601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64066FFF-6FAA-06FC-7F93-B27B77364D6C}"/>
                </a:ext>
              </a:extLst>
            </p:cNvPr>
            <p:cNvSpPr txBox="1"/>
            <p:nvPr/>
          </p:nvSpPr>
          <p:spPr>
            <a:xfrm>
              <a:off x="6771490" y="2682615"/>
              <a:ext cx="10791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6000" b="1" dirty="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23</a:t>
              </a:r>
              <a:endParaRPr kumimoji="1" lang="ja-JP" altLang="en-US" sz="6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D0772ADC-D982-A69B-B04B-29C032A4D14B}"/>
                </a:ext>
              </a:extLst>
            </p:cNvPr>
            <p:cNvSpPr txBox="1"/>
            <p:nvPr/>
          </p:nvSpPr>
          <p:spPr>
            <a:xfrm>
              <a:off x="7741384" y="2961746"/>
              <a:ext cx="25635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600" b="1" spc="30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万</a:t>
              </a:r>
              <a:r>
                <a:rPr kumimoji="1" lang="en-US" altLang="ja-JP" sz="3600" b="1" spc="300" dirty="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2,500</a:t>
              </a:r>
              <a:r>
                <a:rPr kumimoji="1" lang="ja-JP" altLang="en-US" sz="3600" b="1" spc="30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円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14E9623B-497A-47C4-AB66-73B62B292033}"/>
                </a:ext>
              </a:extLst>
            </p:cNvPr>
            <p:cNvSpPr txBox="1"/>
            <p:nvPr/>
          </p:nvSpPr>
          <p:spPr>
            <a:xfrm>
              <a:off x="6881683" y="4416553"/>
              <a:ext cx="10791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0" b="1" dirty="0">
                  <a:solidFill>
                    <a:srgbClr val="FFFF00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18</a:t>
              </a:r>
              <a:endParaRPr kumimoji="1" lang="ja-JP" altLang="en-US" sz="6000" b="1">
                <a:solidFill>
                  <a:srgbClr val="FFFF00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53B4ECC-767D-4122-F42A-0EFC187C1CD0}"/>
                </a:ext>
              </a:extLst>
            </p:cNvPr>
            <p:cNvSpPr txBox="1"/>
            <p:nvPr/>
          </p:nvSpPr>
          <p:spPr>
            <a:xfrm>
              <a:off x="7851577" y="4695684"/>
              <a:ext cx="25635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600" b="1" spc="30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万</a:t>
              </a:r>
              <a:r>
                <a:rPr kumimoji="1" lang="en-US" altLang="ja-JP" sz="3600" b="1" spc="300" dirty="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2,500</a:t>
              </a:r>
              <a:r>
                <a:rPr kumimoji="1" lang="ja-JP" altLang="en-US" sz="3600" b="1" spc="300">
                  <a:solidFill>
                    <a:schemeClr val="bg1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円</a:t>
              </a: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F59FAA-46D7-224C-40D4-5BCDDA198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8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BBC7C26-05F1-1F56-4323-AD9DAAE99C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630" y="3259266"/>
            <a:ext cx="4416814" cy="129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9A0253FF-CE44-86FF-AF7F-17B5BB357BD0}"/>
              </a:ext>
            </a:extLst>
          </p:cNvPr>
          <p:cNvSpPr txBox="1">
            <a:spLocks/>
          </p:cNvSpPr>
          <p:nvPr/>
        </p:nvSpPr>
        <p:spPr>
          <a:xfrm>
            <a:off x="4293940" y="905820"/>
            <a:ext cx="8151802" cy="1282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今年</a:t>
            </a:r>
            <a:r>
              <a:rPr lang="en-US" altLang="ja-JP" sz="24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1</a:t>
            </a:r>
            <a:r>
              <a:rPr lang="ja-JP" altLang="en-US" sz="24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年間の給料</a:t>
            </a:r>
            <a:r>
              <a:rPr lang="en-US" altLang="ja-JP" sz="24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</a:t>
            </a:r>
            <a:r>
              <a:rPr lang="ja-JP" altLang="en-US" sz="24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年収</a:t>
            </a:r>
            <a:r>
              <a:rPr lang="en-US" altLang="ja-JP" sz="24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に対して税金がかかります</a:t>
            </a:r>
            <a:endParaRPr lang="ja-JP" altLang="en-US" sz="2400" b="1">
              <a:solidFill>
                <a:srgbClr val="FDF3D6"/>
              </a:solidFill>
              <a:effectLst/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E848E439-DEF9-A6F8-A2F5-8FB2E2F7D8E5}"/>
              </a:ext>
            </a:extLst>
          </p:cNvPr>
          <p:cNvSpPr txBox="1">
            <a:spLocks/>
          </p:cNvSpPr>
          <p:nvPr/>
        </p:nvSpPr>
        <p:spPr>
          <a:xfrm>
            <a:off x="4293940" y="2036783"/>
            <a:ext cx="8151802" cy="1282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前年</a:t>
            </a:r>
            <a:r>
              <a:rPr lang="en-US" altLang="ja-JP" sz="24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1</a:t>
            </a:r>
            <a:r>
              <a:rPr lang="ja-JP" altLang="en-US" sz="24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年間の給料</a:t>
            </a:r>
            <a:r>
              <a:rPr lang="en-US" altLang="ja-JP" sz="24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</a:t>
            </a:r>
            <a:r>
              <a:rPr lang="ja-JP" altLang="en-US" sz="24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年収</a:t>
            </a:r>
            <a:r>
              <a:rPr lang="en-US" altLang="ja-JP" sz="24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に対して税金がかかります</a:t>
            </a:r>
            <a:endParaRPr lang="ja-JP" altLang="en-US" sz="2400" b="1">
              <a:solidFill>
                <a:srgbClr val="FDF3D6"/>
              </a:solidFill>
              <a:effectLst/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242CCBEC-8E06-8292-BE88-4BABB2638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233" y="763764"/>
            <a:ext cx="3513386" cy="761022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BAC591DE-E418-F5C2-967B-2641506D8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305" y="1894521"/>
            <a:ext cx="3731029" cy="761434"/>
          </a:xfrm>
          <a:prstGeom prst="rect">
            <a:avLst/>
          </a:prstGeom>
        </p:spPr>
      </p:pic>
      <p:sp>
        <p:nvSpPr>
          <p:cNvPr id="15" name="タイトル 1">
            <a:extLst>
              <a:ext uri="{FF2B5EF4-FFF2-40B4-BE49-F238E27FC236}">
                <a16:creationId xmlns:a16="http://schemas.microsoft.com/office/drawing/2014/main" id="{573F715B-C64D-2C72-FF40-F8AA14EB57D3}"/>
              </a:ext>
            </a:extLst>
          </p:cNvPr>
          <p:cNvSpPr txBox="1">
            <a:spLocks/>
          </p:cNvSpPr>
          <p:nvPr/>
        </p:nvSpPr>
        <p:spPr>
          <a:xfrm>
            <a:off x="0" y="-4528662"/>
            <a:ext cx="12192000" cy="1282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ja-JP" altLang="en-US" sz="2800" b="1">
                <a:solidFill>
                  <a:schemeClr val="accent4">
                    <a:lumMod val="60000"/>
                    <a:lumOff val="4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今年</a:t>
            </a:r>
            <a:r>
              <a:rPr lang="en-US" altLang="ja-JP" sz="28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1</a:t>
            </a:r>
            <a:r>
              <a:rPr lang="ja-JP" altLang="en-US" sz="28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年間の給料</a:t>
            </a:r>
            <a:r>
              <a:rPr lang="en-US" altLang="ja-JP" sz="28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</a:t>
            </a:r>
            <a:r>
              <a:rPr lang="ja-JP" altLang="en-US" sz="28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年収</a:t>
            </a:r>
            <a:r>
              <a:rPr lang="en-US" altLang="ja-JP" sz="28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r>
              <a:rPr lang="ja-JP" altLang="en-US" sz="28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に対して税金がかかります</a:t>
            </a:r>
            <a:endParaRPr lang="ja-JP" altLang="en-US" sz="2800" b="1">
              <a:solidFill>
                <a:srgbClr val="FDF3D6"/>
              </a:solidFill>
              <a:effectLst/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6" name="タイトル 1">
            <a:extLst>
              <a:ext uri="{FF2B5EF4-FFF2-40B4-BE49-F238E27FC236}">
                <a16:creationId xmlns:a16="http://schemas.microsoft.com/office/drawing/2014/main" id="{DD53FD00-052E-DE85-1D2D-E26DD308AEE1}"/>
              </a:ext>
            </a:extLst>
          </p:cNvPr>
          <p:cNvSpPr txBox="1">
            <a:spLocks/>
          </p:cNvSpPr>
          <p:nvPr/>
        </p:nvSpPr>
        <p:spPr>
          <a:xfrm>
            <a:off x="0" y="-2817636"/>
            <a:ext cx="12192000" cy="1282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ja-JP" altLang="en-US" sz="2800" b="1">
                <a:solidFill>
                  <a:srgbClr val="F98E9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前年</a:t>
            </a:r>
            <a:r>
              <a:rPr lang="en-US" altLang="ja-JP" sz="28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1</a:t>
            </a:r>
            <a:r>
              <a:rPr lang="ja-JP" altLang="en-US" sz="28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年間の給料</a:t>
            </a:r>
            <a:r>
              <a:rPr lang="en-US" altLang="ja-JP" sz="28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</a:t>
            </a:r>
            <a:r>
              <a:rPr lang="ja-JP" altLang="en-US" sz="28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年収</a:t>
            </a:r>
            <a:r>
              <a:rPr lang="en-US" altLang="ja-JP" sz="2800" b="1" dirty="0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r>
              <a:rPr lang="ja-JP" altLang="en-US" sz="2800" b="1">
                <a:solidFill>
                  <a:srgbClr val="FDF3D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に対して税金がかかります</a:t>
            </a:r>
            <a:endParaRPr lang="ja-JP" altLang="en-US" sz="2800" b="1">
              <a:solidFill>
                <a:srgbClr val="FDF3D6"/>
              </a:solidFill>
              <a:effectLst/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82A51FE-766C-500F-D31B-5CFC528790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4856" y="1472334"/>
            <a:ext cx="7515762" cy="5086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5C11578-F09D-4301-CF90-9A921B59EE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4856" y="2595078"/>
            <a:ext cx="7515762" cy="50868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BBC9C0C3-1F54-6F1A-C600-01045BC9504C}"/>
              </a:ext>
            </a:extLst>
          </p:cNvPr>
          <p:cNvGrpSpPr/>
          <p:nvPr/>
        </p:nvGrpSpPr>
        <p:grpSpPr>
          <a:xfrm>
            <a:off x="578525" y="2460425"/>
            <a:ext cx="4189977" cy="4171103"/>
            <a:chOff x="578525" y="2460425"/>
            <a:chExt cx="4189977" cy="4171103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EA65A36C-6B4D-45A0-2146-40C68E191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525" y="2460425"/>
              <a:ext cx="4189977" cy="4171103"/>
            </a:xfrm>
            <a:prstGeom prst="rect">
              <a:avLst/>
            </a:prstGeom>
            <a:effectLst>
              <a:softEdge rad="0"/>
            </a:effectLst>
          </p:spPr>
        </p:pic>
        <p:sp>
          <p:nvSpPr>
            <p:cNvPr id="19" name="タイトル 1">
              <a:extLst>
                <a:ext uri="{FF2B5EF4-FFF2-40B4-BE49-F238E27FC236}">
                  <a16:creationId xmlns:a16="http://schemas.microsoft.com/office/drawing/2014/main" id="{550E410B-F535-9DC1-592F-FA37385ABC31}"/>
                </a:ext>
              </a:extLst>
            </p:cNvPr>
            <p:cNvSpPr txBox="1">
              <a:spLocks/>
            </p:cNvSpPr>
            <p:nvPr/>
          </p:nvSpPr>
          <p:spPr>
            <a:xfrm>
              <a:off x="859915" y="4318232"/>
              <a:ext cx="3904129" cy="135889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ja-JP" altLang="en-US" sz="2800" b="1">
                  <a:solidFill>
                    <a:srgbClr val="FDF3D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みんなが安全で快適な</a:t>
              </a:r>
            </a:p>
            <a:p>
              <a:pPr>
                <a:lnSpc>
                  <a:spcPct val="120000"/>
                </a:lnSpc>
              </a:pPr>
              <a:r>
                <a:rPr lang="ja-JP" altLang="en-US" sz="2800" b="1">
                  <a:solidFill>
                    <a:srgbClr val="FDF3D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生活を送るためのお金</a:t>
              </a:r>
              <a:endParaRPr lang="ja-JP" altLang="en-US" sz="2800" b="1">
                <a:solidFill>
                  <a:srgbClr val="FDF3D6"/>
                </a:solidFill>
                <a:effectLst/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</p:grpSp>
      <p:pic>
        <p:nvPicPr>
          <p:cNvPr id="23" name="図 22">
            <a:extLst>
              <a:ext uri="{FF2B5EF4-FFF2-40B4-BE49-F238E27FC236}">
                <a16:creationId xmlns:a16="http://schemas.microsoft.com/office/drawing/2014/main" id="{53B4A91B-A3DE-A9DA-C1A5-323558F87B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1032" y="4720281"/>
            <a:ext cx="334214" cy="38698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EC30AAE9-1E1B-5429-A4A5-C024917356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3905" y="3742724"/>
            <a:ext cx="412888" cy="2214581"/>
          </a:xfrm>
          <a:prstGeom prst="rect">
            <a:avLst/>
          </a:prstGeom>
        </p:spPr>
      </p:pic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E3DBF22B-AE3C-09C1-281F-9583703FCD18}"/>
              </a:ext>
            </a:extLst>
          </p:cNvPr>
          <p:cNvGrpSpPr/>
          <p:nvPr/>
        </p:nvGrpSpPr>
        <p:grpSpPr>
          <a:xfrm>
            <a:off x="6440343" y="2956990"/>
            <a:ext cx="5221957" cy="3562701"/>
            <a:chOff x="6440343" y="2956990"/>
            <a:chExt cx="5221957" cy="3562701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CCB648DD-81B3-F3B1-9657-25E185F4D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35473" y="3031597"/>
              <a:ext cx="1726827" cy="1726827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EE215D31-3808-4686-95EF-93FE3F3C1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1827" y="4612612"/>
              <a:ext cx="1554615" cy="1554615"/>
            </a:xfrm>
            <a:prstGeom prst="rect">
              <a:avLst/>
            </a:prstGeom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9475DC13-098C-4BF2-E17B-5FECB2EBB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31927" y="2956990"/>
              <a:ext cx="2026727" cy="2026727"/>
            </a:xfrm>
            <a:prstGeom prst="rect">
              <a:avLst/>
            </a:prstGeom>
          </p:spPr>
        </p:pic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DC49B23D-674A-953F-DD91-B935095F6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45626" y="3269197"/>
              <a:ext cx="1615450" cy="1615450"/>
            </a:xfrm>
            <a:prstGeom prst="rect">
              <a:avLst/>
            </a:prstGeom>
          </p:spPr>
        </p:pic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D66DC8C-12D5-22D6-C430-BAB3AC8BD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40343" y="4629276"/>
              <a:ext cx="1890415" cy="1890415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50307B76-2828-9EAF-4892-1ED7521D7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07336" y="4620954"/>
              <a:ext cx="1656033" cy="1652836"/>
            </a:xfrm>
            <a:prstGeom prst="rect">
              <a:avLst/>
            </a:prstGeom>
          </p:spPr>
        </p:pic>
      </p:grp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EEA9B558-4A0F-7F55-0BE5-CEC43DE55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9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55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5209</TotalTime>
  <Words>278</Words>
  <Application>Microsoft Macintosh PowerPoint</Application>
  <PresentationFormat>ワイド画面</PresentationFormat>
  <Paragraphs>40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0" baseType="lpstr">
      <vt:lpstr>HimeminShirayuki-mini</vt:lpstr>
      <vt:lpstr>Yu Gothic</vt:lpstr>
      <vt:lpstr>Yu Gothic</vt:lpstr>
      <vt:lpstr>游ゴシック Light</vt:lpstr>
      <vt:lpstr>Arial</vt:lpstr>
      <vt:lpstr>Office テーマ</vt:lpstr>
      <vt:lpstr>PowerPoint プレゼンテーション</vt:lpstr>
      <vt:lpstr>お金ってなんだろう？</vt:lpstr>
      <vt:lpstr>わたしたちの身の回りのモノやサービスは誰かが作っています。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お金の教室</dc:title>
  <dc:creator>和美 木島</dc:creator>
  <cp:lastModifiedBy>koyama hinata</cp:lastModifiedBy>
  <cp:revision>114</cp:revision>
  <cp:lastPrinted>2024-03-25T02:53:47Z</cp:lastPrinted>
  <dcterms:created xsi:type="dcterms:W3CDTF">2024-02-28T16:24:02Z</dcterms:created>
  <dcterms:modified xsi:type="dcterms:W3CDTF">2026-07-25T17:41:04Z</dcterms:modified>
</cp:coreProperties>
</file>