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1" r:id="rId3"/>
    <p:sldId id="273" r:id="rId4"/>
    <p:sldId id="285" r:id="rId5"/>
    <p:sldId id="265"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10" r:id="rId24"/>
    <p:sldId id="311" r:id="rId25"/>
    <p:sldId id="309" r:id="rId26"/>
    <p:sldId id="312" r:id="rId27"/>
    <p:sldId id="313" r:id="rId28"/>
    <p:sldId id="314" r:id="rId29"/>
    <p:sldId id="315" r:id="rId30"/>
    <p:sldId id="316" r:id="rId31"/>
    <p:sldId id="317" r:id="rId32"/>
    <p:sldId id="318" r:id="rId33"/>
    <p:sldId id="291" r:id="rId34"/>
    <p:sldId id="267" r:id="rId3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0E06"/>
    <a:srgbClr val="44220C"/>
    <a:srgbClr val="447635"/>
    <a:srgbClr val="00788C"/>
    <a:srgbClr val="799450"/>
    <a:srgbClr val="84A055"/>
    <a:srgbClr val="EB6E72"/>
    <a:srgbClr val="F98E90"/>
    <a:srgbClr val="ABA114"/>
    <a:srgbClr val="F67B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4660"/>
  </p:normalViewPr>
  <p:slideViewPr>
    <p:cSldViewPr snapToGrid="0">
      <p:cViewPr>
        <p:scale>
          <a:sx n="89" d="100"/>
          <a:sy n="89" d="100"/>
        </p:scale>
        <p:origin x="968" y="10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CF147D-7F9F-064F-726D-8595BB8A2C8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18CDDA-2695-1B8C-617F-52C29B19A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177A27-CE68-8A7C-8EB0-F0EE6F1D0A75}"/>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3FECDE9A-C8AE-B127-3C1A-CE5C0F493A0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0B63DE-2BC0-37AC-1835-3101E99E7798}"/>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190714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CC1DE2-94DA-B80E-074F-F309802DE0A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66007C2-D1BF-637C-EA93-5AD7E02D92A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93DA5B-AA10-46F6-9271-507CC44E90C7}"/>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BA3C41E1-1557-88CF-94C9-9C3F94BB19B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6B23FC-6E69-409F-7680-7F8BF53167F0}"/>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524510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0B81205-D1B9-BA98-BCE0-84A4C36E597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94A8E52-B8D3-B3FE-E18A-545B6ACE7A3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42D2D51-DAFD-2AA0-DE62-6C332D46EDFE}"/>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8CD93057-387A-6678-A59E-95E0FE3143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02C6F6-04D9-96DE-E034-EA97FBBBAF56}"/>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164592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F5C0FA-5B6E-AC9B-D88B-2D7D524FF5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3B9B38D-0D5D-84FA-D3EF-587FE1B7EB1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3CA6A6-AEC8-F9D8-DF96-78C65BF9DB1C}"/>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68FAE0DB-AE1C-30DD-3709-A79BF355BA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BEB7FE0-631F-A856-520F-F1619F9EC40E}"/>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24381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288B6A-923F-1179-E457-898E9BC6F00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6608DB-9B83-3E4E-F274-BF1411E7AE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56F7035-2BDA-B643-9DF1-815BF18A8882}"/>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F4D7A892-3A0A-365F-E7D6-EE91A80FF0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47967F-A2A5-96BC-ED71-D20A55B4E697}"/>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3211695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436BB5-8F78-04C7-9B92-F127DF1663B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FAD1823-E8DD-DC29-EBCE-A71FABECBA3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16150D5-1095-F427-6937-0650B508918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71B42C2-02EA-8538-F4E2-F0AF44E3F555}"/>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0A3DD440-90D4-D57A-AF31-C72DB3E879A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4CDFF0-B25C-95F2-382F-C5D19D6DAD41}"/>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3162270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34F26F-2B79-50D5-4E76-28D8E65000A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6D1535B-356A-CE23-4569-D8D65FC0AB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030AC83-DEBE-8071-6B68-DE2121C58F6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D36EDDF-3020-EDDF-36D8-3A49974AAE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2DE0A28-C5A2-3688-00E6-287974C9A56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1FC744E-4D15-80BB-CDA6-68C17CEDDEED}"/>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8" name="フッター プレースホルダー 7">
            <a:extLst>
              <a:ext uri="{FF2B5EF4-FFF2-40B4-BE49-F238E27FC236}">
                <a16:creationId xmlns:a16="http://schemas.microsoft.com/office/drawing/2014/main" id="{D040A912-00F3-0A5A-BF89-E75A01A22C1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01FD569-5A4F-E36D-B05A-0B48F0E61B22}"/>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506792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C903D7-21CE-6604-3C8C-428D20813E0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4DC5A52-BD2E-F0E8-5B20-2D97A8CFBA5A}"/>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4" name="フッター プレースホルダー 3">
            <a:extLst>
              <a:ext uri="{FF2B5EF4-FFF2-40B4-BE49-F238E27FC236}">
                <a16:creationId xmlns:a16="http://schemas.microsoft.com/office/drawing/2014/main" id="{8B723B25-1E05-443F-49A2-9159054A1A6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594B469-2BDA-0876-BF0A-67EF5262199E}"/>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74072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6E3B8E9-2A0A-8778-A871-E040010121E1}"/>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3" name="フッター プレースホルダー 2">
            <a:extLst>
              <a:ext uri="{FF2B5EF4-FFF2-40B4-BE49-F238E27FC236}">
                <a16:creationId xmlns:a16="http://schemas.microsoft.com/office/drawing/2014/main" id="{B147646F-96A1-40B3-902B-7B7D1FD7249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8DEB0FD-424B-9BAC-27B0-414D725E40E2}"/>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2405587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E3D17B-40C8-CDD5-078B-87AA5F3AAF9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886A07D-A867-8E07-CE38-5747FAFAFA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E42C853-9722-6B03-EC42-9579C2DBD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E1411E4-58AA-0E56-1D98-7F5E5E432212}"/>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2E391588-2131-5DB7-93D7-E8C4B3F7270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BF62E43-C0CC-10B7-549C-8BCEC387C284}"/>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78830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44A794-9AC2-B12A-413F-889E0257269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727CA45-AF41-E217-B2CB-FE450DA66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3578305-54BF-2D4B-2702-1E6BE8C62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80ACF7D-674E-E2F5-4A92-1FFC073A17B0}"/>
              </a:ext>
            </a:extLst>
          </p:cNvPr>
          <p:cNvSpPr>
            <a:spLocks noGrp="1"/>
          </p:cNvSpPr>
          <p:nvPr>
            <p:ph type="dt" sz="half" idx="10"/>
          </p:nvPr>
        </p:nvSpPr>
        <p:spPr/>
        <p:txBody>
          <a:bodyPr/>
          <a:lstStyle/>
          <a:p>
            <a:fld id="{FAE70926-F6A5-48A2-8CCD-1E7497FC07BB}" type="datetimeFigureOut">
              <a:rPr kumimoji="1" lang="ja-JP" altLang="en-US" smtClean="0"/>
              <a:t>2026/7/26</a:t>
            </a:fld>
            <a:endParaRPr kumimoji="1" lang="ja-JP" altLang="en-US"/>
          </a:p>
        </p:txBody>
      </p:sp>
      <p:sp>
        <p:nvSpPr>
          <p:cNvPr id="6" name="フッター プレースホルダー 5">
            <a:extLst>
              <a:ext uri="{FF2B5EF4-FFF2-40B4-BE49-F238E27FC236}">
                <a16:creationId xmlns:a16="http://schemas.microsoft.com/office/drawing/2014/main" id="{44BCB403-8650-0A0F-9020-C0643E2F17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77F5F63-D590-6F1B-3E82-B6BEDE82CAD5}"/>
              </a:ext>
            </a:extLst>
          </p:cNvPr>
          <p:cNvSpPr>
            <a:spLocks noGrp="1"/>
          </p:cNvSpPr>
          <p:nvPr>
            <p:ph type="sldNum" sz="quarter" idx="12"/>
          </p:nvPr>
        </p:nvSpPr>
        <p:spPr/>
        <p:txBody>
          <a:body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412994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8188244-050E-1989-B241-B4B7F6A750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509739B-04E0-B64B-C8B9-5B3E8DA8C8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53FADB7-25B2-202A-8FD5-EF89E00AD6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70926-F6A5-48A2-8CCD-1E7497FC07BB}" type="datetimeFigureOut">
              <a:rPr kumimoji="1" lang="ja-JP" altLang="en-US" smtClean="0"/>
              <a:t>2026/7/26</a:t>
            </a:fld>
            <a:endParaRPr kumimoji="1" lang="ja-JP" altLang="en-US"/>
          </a:p>
        </p:txBody>
      </p:sp>
      <p:sp>
        <p:nvSpPr>
          <p:cNvPr id="5" name="フッター プレースホルダー 4">
            <a:extLst>
              <a:ext uri="{FF2B5EF4-FFF2-40B4-BE49-F238E27FC236}">
                <a16:creationId xmlns:a16="http://schemas.microsoft.com/office/drawing/2014/main" id="{DC0F9769-9BD3-B1C4-19FD-4146A296B6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EADCE55-2B21-5EFF-B0F5-E2B13FA592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440BF2-8EA2-4144-BB65-38EACBA50333}" type="slidenum">
              <a:rPr kumimoji="1" lang="ja-JP" altLang="en-US" smtClean="0"/>
              <a:t>‹#›</a:t>
            </a:fld>
            <a:endParaRPr kumimoji="1" lang="ja-JP" altLang="en-US"/>
          </a:p>
        </p:txBody>
      </p:sp>
    </p:spTree>
    <p:extLst>
      <p:ext uri="{BB962C8B-B14F-4D97-AF65-F5344CB8AC3E}">
        <p14:creationId xmlns:p14="http://schemas.microsoft.com/office/powerpoint/2010/main" val="1429609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10.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emf"/><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2.emf"/></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image" Target="../media/image94.emf"/><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emf"/><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98.png"/><Relationship Id="rId2"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96.emf"/><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98.pn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96.emf"/><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10.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8B71AC6F-DC4E-1302-8103-91A722DAF356}"/>
              </a:ext>
            </a:extLst>
          </p:cNvPr>
          <p:cNvPicPr>
            <a:picLocks noGrp="1" noRot="1" noChangeAspect="1" noMove="1" noResize="1" noEditPoints="1" noAdjustHandles="1" noChangeArrowheads="1" noChangeShapeType="1" noCrop="1"/>
          </p:cNvPicPr>
          <p:nvPr/>
        </p:nvPicPr>
        <p:blipFill>
          <a:blip r:embed="rId2"/>
          <a:stretch>
            <a:fillRect/>
          </a:stretch>
        </p:blipFill>
        <p:spPr>
          <a:xfrm>
            <a:off x="-85857" y="-151699"/>
            <a:ext cx="12373549" cy="7137784"/>
          </a:xfrm>
          <a:prstGeom prst="rect">
            <a:avLst/>
          </a:prstGeom>
        </p:spPr>
      </p:pic>
      <p:sp>
        <p:nvSpPr>
          <p:cNvPr id="2" name="正方形/長方形 1">
            <a:extLst>
              <a:ext uri="{FF2B5EF4-FFF2-40B4-BE49-F238E27FC236}">
                <a16:creationId xmlns:a16="http://schemas.microsoft.com/office/drawing/2014/main" id="{B293B1C9-A8CD-C64F-7CB0-4122909A38F9}"/>
              </a:ext>
            </a:extLst>
          </p:cNvPr>
          <p:cNvSpPr/>
          <p:nvPr/>
        </p:nvSpPr>
        <p:spPr>
          <a:xfrm>
            <a:off x="346098" y="335319"/>
            <a:ext cx="11499803" cy="6162261"/>
          </a:xfrm>
          <a:prstGeom prst="rect">
            <a:avLst/>
          </a:prstGeom>
          <a:solidFill>
            <a:srgbClr val="F48A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273AB20-816D-4206-9ADB-E717CC5AC62A}"/>
              </a:ext>
            </a:extLst>
          </p:cNvPr>
          <p:cNvSpPr txBox="1"/>
          <p:nvPr/>
        </p:nvSpPr>
        <p:spPr>
          <a:xfrm>
            <a:off x="-1173892" y="2990335"/>
            <a:ext cx="184731" cy="369332"/>
          </a:xfrm>
          <a:prstGeom prst="rect">
            <a:avLst/>
          </a:prstGeom>
          <a:noFill/>
        </p:spPr>
        <p:txBody>
          <a:bodyPr wrap="none" rtlCol="0">
            <a:spAutoFit/>
          </a:bodyPr>
          <a:lstStyle/>
          <a:p>
            <a:endParaRPr kumimoji="1" lang="ja-JP" altLang="en-US"/>
          </a:p>
        </p:txBody>
      </p:sp>
      <p:sp>
        <p:nvSpPr>
          <p:cNvPr id="3" name="テキスト ボックス 2">
            <a:extLst>
              <a:ext uri="{FF2B5EF4-FFF2-40B4-BE49-F238E27FC236}">
                <a16:creationId xmlns:a16="http://schemas.microsoft.com/office/drawing/2014/main" id="{232779A8-0BE2-6D9F-35A6-87924EFD6E88}"/>
              </a:ext>
            </a:extLst>
          </p:cNvPr>
          <p:cNvSpPr txBox="1"/>
          <p:nvPr/>
        </p:nvSpPr>
        <p:spPr>
          <a:xfrm>
            <a:off x="11173522" y="8408020"/>
            <a:ext cx="184731" cy="369332"/>
          </a:xfrm>
          <a:prstGeom prst="rect">
            <a:avLst/>
          </a:prstGeom>
          <a:noFill/>
        </p:spPr>
        <p:txBody>
          <a:bodyPr wrap="none" rtlCol="0">
            <a:spAutoFit/>
          </a:bodyPr>
          <a:lstStyle/>
          <a:p>
            <a:endParaRPr kumimoji="1" lang="ja-JP" altLang="en-US"/>
          </a:p>
        </p:txBody>
      </p:sp>
      <p:grpSp>
        <p:nvGrpSpPr>
          <p:cNvPr id="10" name="グループ化 9">
            <a:extLst>
              <a:ext uri="{FF2B5EF4-FFF2-40B4-BE49-F238E27FC236}">
                <a16:creationId xmlns:a16="http://schemas.microsoft.com/office/drawing/2014/main" id="{3E676A22-F5AD-3670-5F44-48E64135FB69}"/>
              </a:ext>
            </a:extLst>
          </p:cNvPr>
          <p:cNvGrpSpPr/>
          <p:nvPr/>
        </p:nvGrpSpPr>
        <p:grpSpPr>
          <a:xfrm>
            <a:off x="293282" y="-8621853"/>
            <a:ext cx="11064971" cy="5872161"/>
            <a:chOff x="293282" y="127738"/>
            <a:chExt cx="11064971" cy="5872161"/>
          </a:xfrm>
        </p:grpSpPr>
        <p:pic>
          <p:nvPicPr>
            <p:cNvPr id="7" name="図 6">
              <a:extLst>
                <a:ext uri="{FF2B5EF4-FFF2-40B4-BE49-F238E27FC236}">
                  <a16:creationId xmlns:a16="http://schemas.microsoft.com/office/drawing/2014/main" id="{0A176A60-C62A-1BFF-5FAF-42A814F0CA80}"/>
                </a:ext>
              </a:extLst>
            </p:cNvPr>
            <p:cNvPicPr>
              <a:picLocks noChangeAspect="1"/>
            </p:cNvPicPr>
            <p:nvPr/>
          </p:nvPicPr>
          <p:blipFill>
            <a:blip r:embed="rId3"/>
            <a:stretch>
              <a:fillRect/>
            </a:stretch>
          </p:blipFill>
          <p:spPr>
            <a:xfrm rot="18755846">
              <a:off x="1157783" y="957398"/>
              <a:ext cx="295540" cy="430460"/>
            </a:xfrm>
            <a:prstGeom prst="rect">
              <a:avLst/>
            </a:prstGeom>
          </p:spPr>
        </p:pic>
        <p:pic>
          <p:nvPicPr>
            <p:cNvPr id="9" name="図 8">
              <a:extLst>
                <a:ext uri="{FF2B5EF4-FFF2-40B4-BE49-F238E27FC236}">
                  <a16:creationId xmlns:a16="http://schemas.microsoft.com/office/drawing/2014/main" id="{262E4551-36A5-5793-5B2B-6AEFEC76CBE1}"/>
                </a:ext>
              </a:extLst>
            </p:cNvPr>
            <p:cNvPicPr>
              <a:picLocks noChangeAspect="1"/>
            </p:cNvPicPr>
            <p:nvPr/>
          </p:nvPicPr>
          <p:blipFill>
            <a:blip r:embed="rId4"/>
            <a:stretch>
              <a:fillRect/>
            </a:stretch>
          </p:blipFill>
          <p:spPr>
            <a:xfrm>
              <a:off x="10392791" y="127738"/>
              <a:ext cx="965462" cy="938456"/>
            </a:xfrm>
            <a:prstGeom prst="rect">
              <a:avLst/>
            </a:prstGeom>
          </p:spPr>
        </p:pic>
        <p:pic>
          <p:nvPicPr>
            <p:cNvPr id="11" name="図 10">
              <a:extLst>
                <a:ext uri="{FF2B5EF4-FFF2-40B4-BE49-F238E27FC236}">
                  <a16:creationId xmlns:a16="http://schemas.microsoft.com/office/drawing/2014/main" id="{167EA9D1-ACD3-3DB2-888D-8FED363BF965}"/>
                </a:ext>
              </a:extLst>
            </p:cNvPr>
            <p:cNvPicPr>
              <a:picLocks noChangeAspect="1"/>
            </p:cNvPicPr>
            <p:nvPr/>
          </p:nvPicPr>
          <p:blipFill>
            <a:blip r:embed="rId3"/>
            <a:stretch>
              <a:fillRect/>
            </a:stretch>
          </p:blipFill>
          <p:spPr>
            <a:xfrm rot="3796512">
              <a:off x="10652515" y="1666861"/>
              <a:ext cx="295540" cy="430460"/>
            </a:xfrm>
            <a:prstGeom prst="rect">
              <a:avLst/>
            </a:prstGeom>
          </p:spPr>
        </p:pic>
        <p:pic>
          <p:nvPicPr>
            <p:cNvPr id="12" name="図 11">
              <a:extLst>
                <a:ext uri="{FF2B5EF4-FFF2-40B4-BE49-F238E27FC236}">
                  <a16:creationId xmlns:a16="http://schemas.microsoft.com/office/drawing/2014/main" id="{4FA1E690-00FF-0476-0785-D9C7A49199BF}"/>
                </a:ext>
              </a:extLst>
            </p:cNvPr>
            <p:cNvPicPr>
              <a:picLocks noChangeAspect="1"/>
            </p:cNvPicPr>
            <p:nvPr/>
          </p:nvPicPr>
          <p:blipFill>
            <a:blip r:embed="rId3"/>
            <a:stretch>
              <a:fillRect/>
            </a:stretch>
          </p:blipFill>
          <p:spPr>
            <a:xfrm rot="1338054">
              <a:off x="10207001" y="1809044"/>
              <a:ext cx="149957" cy="218415"/>
            </a:xfrm>
            <a:prstGeom prst="rect">
              <a:avLst/>
            </a:prstGeom>
          </p:spPr>
        </p:pic>
        <p:pic>
          <p:nvPicPr>
            <p:cNvPr id="13" name="図 12">
              <a:extLst>
                <a:ext uri="{FF2B5EF4-FFF2-40B4-BE49-F238E27FC236}">
                  <a16:creationId xmlns:a16="http://schemas.microsoft.com/office/drawing/2014/main" id="{EED2E341-1874-EEB0-B855-2E6A69610201}"/>
                </a:ext>
              </a:extLst>
            </p:cNvPr>
            <p:cNvPicPr>
              <a:picLocks noChangeAspect="1"/>
            </p:cNvPicPr>
            <p:nvPr/>
          </p:nvPicPr>
          <p:blipFill>
            <a:blip r:embed="rId3"/>
            <a:stretch>
              <a:fillRect/>
            </a:stretch>
          </p:blipFill>
          <p:spPr>
            <a:xfrm rot="1338054">
              <a:off x="985567" y="5781484"/>
              <a:ext cx="149957" cy="218415"/>
            </a:xfrm>
            <a:prstGeom prst="rect">
              <a:avLst/>
            </a:prstGeom>
          </p:spPr>
        </p:pic>
        <p:pic>
          <p:nvPicPr>
            <p:cNvPr id="15" name="図 14">
              <a:extLst>
                <a:ext uri="{FF2B5EF4-FFF2-40B4-BE49-F238E27FC236}">
                  <a16:creationId xmlns:a16="http://schemas.microsoft.com/office/drawing/2014/main" id="{6146CD81-192F-3442-8841-AFECBE434BAC}"/>
                </a:ext>
              </a:extLst>
            </p:cNvPr>
            <p:cNvPicPr>
              <a:picLocks noChangeAspect="1"/>
            </p:cNvPicPr>
            <p:nvPr/>
          </p:nvPicPr>
          <p:blipFill>
            <a:blip r:embed="rId3"/>
            <a:stretch>
              <a:fillRect/>
            </a:stretch>
          </p:blipFill>
          <p:spPr>
            <a:xfrm rot="3796512">
              <a:off x="360742" y="4986909"/>
              <a:ext cx="295540" cy="430460"/>
            </a:xfrm>
            <a:prstGeom prst="rect">
              <a:avLst/>
            </a:prstGeom>
          </p:spPr>
        </p:pic>
        <p:pic>
          <p:nvPicPr>
            <p:cNvPr id="17" name="図 16">
              <a:extLst>
                <a:ext uri="{FF2B5EF4-FFF2-40B4-BE49-F238E27FC236}">
                  <a16:creationId xmlns:a16="http://schemas.microsoft.com/office/drawing/2014/main" id="{C2850FCC-E9B6-055F-EC26-6C9BC23407C4}"/>
                </a:ext>
              </a:extLst>
            </p:cNvPr>
            <p:cNvPicPr>
              <a:picLocks noChangeAspect="1"/>
            </p:cNvPicPr>
            <p:nvPr/>
          </p:nvPicPr>
          <p:blipFill>
            <a:blip r:embed="rId4"/>
            <a:stretch>
              <a:fillRect/>
            </a:stretch>
          </p:blipFill>
          <p:spPr>
            <a:xfrm>
              <a:off x="1463555" y="5176460"/>
              <a:ext cx="523556" cy="508911"/>
            </a:xfrm>
            <a:prstGeom prst="rect">
              <a:avLst/>
            </a:prstGeom>
          </p:spPr>
        </p:pic>
        <p:pic>
          <p:nvPicPr>
            <p:cNvPr id="19" name="図 18">
              <a:extLst>
                <a:ext uri="{FF2B5EF4-FFF2-40B4-BE49-F238E27FC236}">
                  <a16:creationId xmlns:a16="http://schemas.microsoft.com/office/drawing/2014/main" id="{8907E30F-B554-07B6-E5AE-F845AB1EC8A4}"/>
                </a:ext>
              </a:extLst>
            </p:cNvPr>
            <p:cNvPicPr>
              <a:picLocks noChangeAspect="1"/>
            </p:cNvPicPr>
            <p:nvPr/>
          </p:nvPicPr>
          <p:blipFill>
            <a:blip r:embed="rId3"/>
            <a:stretch>
              <a:fillRect/>
            </a:stretch>
          </p:blipFill>
          <p:spPr>
            <a:xfrm rot="18282160">
              <a:off x="10317813" y="1112608"/>
              <a:ext cx="149957" cy="218415"/>
            </a:xfrm>
            <a:prstGeom prst="rect">
              <a:avLst/>
            </a:prstGeom>
          </p:spPr>
        </p:pic>
        <p:pic>
          <p:nvPicPr>
            <p:cNvPr id="22" name="図 21">
              <a:extLst>
                <a:ext uri="{FF2B5EF4-FFF2-40B4-BE49-F238E27FC236}">
                  <a16:creationId xmlns:a16="http://schemas.microsoft.com/office/drawing/2014/main" id="{25F5BC28-1C34-4F4A-708C-0BCF6E6CB55F}"/>
                </a:ext>
              </a:extLst>
            </p:cNvPr>
            <p:cNvPicPr>
              <a:picLocks noChangeAspect="1"/>
            </p:cNvPicPr>
            <p:nvPr/>
          </p:nvPicPr>
          <p:blipFill>
            <a:blip r:embed="rId3"/>
            <a:stretch>
              <a:fillRect/>
            </a:stretch>
          </p:blipFill>
          <p:spPr>
            <a:xfrm rot="18282160">
              <a:off x="1941897" y="4839648"/>
              <a:ext cx="149957" cy="218415"/>
            </a:xfrm>
            <a:prstGeom prst="rect">
              <a:avLst/>
            </a:prstGeom>
          </p:spPr>
        </p:pic>
      </p:grpSp>
      <p:pic>
        <p:nvPicPr>
          <p:cNvPr id="29" name="図 28">
            <a:extLst>
              <a:ext uri="{FF2B5EF4-FFF2-40B4-BE49-F238E27FC236}">
                <a16:creationId xmlns:a16="http://schemas.microsoft.com/office/drawing/2014/main" id="{4BAE0563-1123-307D-F899-E8DC8EE1A70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139456" y="2617779"/>
            <a:ext cx="3472132" cy="4909783"/>
          </a:xfrm>
          <a:prstGeom prst="rect">
            <a:avLst/>
          </a:prstGeom>
        </p:spPr>
      </p:pic>
      <p:pic>
        <p:nvPicPr>
          <p:cNvPr id="32" name="図 31">
            <a:extLst>
              <a:ext uri="{FF2B5EF4-FFF2-40B4-BE49-F238E27FC236}">
                <a16:creationId xmlns:a16="http://schemas.microsoft.com/office/drawing/2014/main" id="{B2A2E839-E436-5197-3F5E-71DCDA825CD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995838" y="2226966"/>
            <a:ext cx="8200324" cy="2137285"/>
          </a:xfrm>
          <a:prstGeom prst="rect">
            <a:avLst/>
          </a:prstGeom>
        </p:spPr>
      </p:pic>
      <p:pic>
        <p:nvPicPr>
          <p:cNvPr id="26" name="図 25">
            <a:extLst>
              <a:ext uri="{FF2B5EF4-FFF2-40B4-BE49-F238E27FC236}">
                <a16:creationId xmlns:a16="http://schemas.microsoft.com/office/drawing/2014/main" id="{11C3B3FA-0037-CC13-2B92-94D184052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7349" y="162618"/>
            <a:ext cx="11038445" cy="5857565"/>
          </a:xfrm>
          <a:prstGeom prst="rect">
            <a:avLst/>
          </a:prstGeom>
        </p:spPr>
      </p:pic>
    </p:spTree>
    <p:extLst>
      <p:ext uri="{BB962C8B-B14F-4D97-AF65-F5344CB8AC3E}">
        <p14:creationId xmlns:p14="http://schemas.microsoft.com/office/powerpoint/2010/main" val="2660576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10</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5229" y="-6834"/>
            <a:ext cx="1418910" cy="6370380"/>
          </a:xfrm>
          <a:prstGeom prst="rect">
            <a:avLst/>
          </a:prstGeom>
        </p:spPr>
      </p:pic>
      <p:sp>
        <p:nvSpPr>
          <p:cNvPr id="12" name="テキスト ボックス 11">
            <a:extLst>
              <a:ext uri="{FF2B5EF4-FFF2-40B4-BE49-F238E27FC236}">
                <a16:creationId xmlns:a16="http://schemas.microsoft.com/office/drawing/2014/main" id="{726255AD-EA42-ED64-D213-52797C4A545F}"/>
              </a:ext>
            </a:extLst>
          </p:cNvPr>
          <p:cNvSpPr txBox="1"/>
          <p:nvPr/>
        </p:nvSpPr>
        <p:spPr>
          <a:xfrm>
            <a:off x="2579163" y="932395"/>
            <a:ext cx="8969370" cy="2342116"/>
          </a:xfrm>
          <a:prstGeom prst="rect">
            <a:avLst/>
          </a:prstGeom>
          <a:noFill/>
        </p:spPr>
        <p:txBody>
          <a:bodyPr wrap="square">
            <a:spAutoFit/>
          </a:bodyPr>
          <a:lstStyle/>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一定の取引について、一旦契約の申し込みや契約した後に</a:t>
            </a:r>
            <a:endParaRPr lang="en-US" altLang="ja-JP" sz="2400" b="1" dirty="0">
              <a:solidFill>
                <a:schemeClr val="bg1"/>
              </a:solidFill>
              <a:latin typeface="Yu Gothic" panose="020B0400000000000000" pitchFamily="34" charset="-128"/>
              <a:ea typeface="Yu Gothic" panose="020B0400000000000000" pitchFamily="34" charset="-128"/>
            </a:endParaRP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契約を再考できるようにし、</a:t>
            </a:r>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一定の期間であれば</a:t>
            </a:r>
            <a:r>
              <a:rPr lang="ja-JP" altLang="en-US" sz="2400" b="1">
                <a:solidFill>
                  <a:schemeClr val="bg1"/>
                </a:solidFill>
                <a:latin typeface="Yu Gothic" panose="020B0400000000000000" pitchFamily="34" charset="-128"/>
                <a:ea typeface="Yu Gothic" panose="020B0400000000000000" pitchFamily="34" charset="-128"/>
              </a:rPr>
              <a:t>、</a:t>
            </a:r>
            <a:endParaRPr lang="en-US" altLang="ja-JP" sz="2400" b="1" dirty="0">
              <a:solidFill>
                <a:schemeClr val="bg1"/>
              </a:solidFill>
              <a:latin typeface="Yu Gothic" panose="020B0400000000000000" pitchFamily="34" charset="-128"/>
              <a:ea typeface="Yu Gothic" panose="020B0400000000000000" pitchFamily="34" charset="-128"/>
            </a:endParaRP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無条件で</a:t>
            </a:r>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契約の申し込みを撤回</a:t>
            </a:r>
            <a:r>
              <a:rPr lang="ja-JP" altLang="en-US" sz="2400" b="1">
                <a:solidFill>
                  <a:schemeClr val="bg1"/>
                </a:solidFill>
                <a:latin typeface="Yu Gothic" panose="020B0400000000000000" pitchFamily="34" charset="-128"/>
                <a:ea typeface="Yu Gothic" panose="020B0400000000000000" pitchFamily="34" charset="-128"/>
              </a:rPr>
              <a:t>したり、</a:t>
            </a:r>
            <a:endParaRPr lang="en-US" altLang="ja-JP" sz="2400" b="1" dirty="0">
              <a:solidFill>
                <a:schemeClr val="bg1"/>
              </a:solidFill>
              <a:latin typeface="Yu Gothic" panose="020B0400000000000000" pitchFamily="34" charset="-128"/>
              <a:ea typeface="Yu Gothic" panose="020B0400000000000000" pitchFamily="34" charset="-128"/>
            </a:endParaRPr>
          </a:p>
          <a:p>
            <a:pPr algn="ctr">
              <a:lnSpc>
                <a:spcPts val="4500"/>
              </a:lnSpc>
            </a:pPr>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契約を解除</a:t>
            </a:r>
            <a:r>
              <a:rPr lang="ja-JP" altLang="en-US" sz="2400" b="1">
                <a:solidFill>
                  <a:schemeClr val="bg1"/>
                </a:solidFill>
                <a:latin typeface="Yu Gothic" panose="020B0400000000000000" pitchFamily="34" charset="-128"/>
                <a:ea typeface="Yu Gothic" panose="020B0400000000000000" pitchFamily="34" charset="-128"/>
              </a:rPr>
              <a:t>したりできる制度</a:t>
            </a:r>
            <a:endParaRPr lang="en-US" altLang="ja-JP" sz="2400" b="1" dirty="0">
              <a:solidFill>
                <a:schemeClr val="bg1"/>
              </a:solidFill>
              <a:latin typeface="Yu Gothic" panose="020B0400000000000000" pitchFamily="34" charset="-128"/>
              <a:ea typeface="Yu Gothic" panose="020B0400000000000000" pitchFamily="34" charset="-128"/>
            </a:endParaRPr>
          </a:p>
        </p:txBody>
      </p:sp>
      <p:pic>
        <p:nvPicPr>
          <p:cNvPr id="8" name="図 7">
            <a:extLst>
              <a:ext uri="{FF2B5EF4-FFF2-40B4-BE49-F238E27FC236}">
                <a16:creationId xmlns:a16="http://schemas.microsoft.com/office/drawing/2014/main" id="{20046A04-773A-09F4-CA24-3D3CC6CFD1D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V="1">
            <a:off x="2705596" y="4957886"/>
            <a:ext cx="8835240" cy="56514"/>
          </a:xfrm>
          <a:prstGeom prst="rect">
            <a:avLst/>
          </a:prstGeom>
        </p:spPr>
      </p:pic>
      <p:sp>
        <p:nvSpPr>
          <p:cNvPr id="13" name="テキスト ボックス 12">
            <a:extLst>
              <a:ext uri="{FF2B5EF4-FFF2-40B4-BE49-F238E27FC236}">
                <a16:creationId xmlns:a16="http://schemas.microsoft.com/office/drawing/2014/main" id="{2420D510-2FA3-9D35-FD10-D0B8AD52820C}"/>
              </a:ext>
            </a:extLst>
          </p:cNvPr>
          <p:cNvSpPr txBox="1"/>
          <p:nvPr/>
        </p:nvSpPr>
        <p:spPr>
          <a:xfrm>
            <a:off x="2858661" y="3824944"/>
            <a:ext cx="8689872" cy="400110"/>
          </a:xfrm>
          <a:prstGeom prst="rect">
            <a:avLst/>
          </a:prstGeom>
          <a:noFill/>
        </p:spPr>
        <p:txBody>
          <a:bodyPr wrap="square">
            <a:spAutoFit/>
          </a:bodyPr>
          <a:lstStyle/>
          <a:p>
            <a:pPr algn="ctr"/>
            <a:r>
              <a:rPr kumimoji="1" lang="en-US" altLang="ja-JP" sz="2000" dirty="0">
                <a:solidFill>
                  <a:schemeClr val="bg1"/>
                </a:solidFill>
                <a:latin typeface="Yu Gothic Medium" panose="020B0400000000000000" pitchFamily="34" charset="-128"/>
                <a:ea typeface="Yu Gothic Medium" panose="020B0400000000000000" pitchFamily="34" charset="-128"/>
              </a:rPr>
              <a:t>※</a:t>
            </a:r>
            <a:r>
              <a:rPr lang="ja-JP" altLang="en-US" sz="2000">
                <a:solidFill>
                  <a:schemeClr val="bg1"/>
                </a:solidFill>
                <a:latin typeface="Yu Gothic Medium" panose="020B0400000000000000" pitchFamily="34" charset="-128"/>
                <a:ea typeface="Yu Gothic Medium" panose="020B0400000000000000" pitchFamily="34" charset="-128"/>
              </a:rPr>
              <a:t>クーリング・オフできる取引は法律や約款などに定めがある場合に限る</a:t>
            </a:r>
            <a:endParaRPr lang="ja-JP" altLang="en-US" sz="2000" dirty="0">
              <a:solidFill>
                <a:schemeClr val="bg1"/>
              </a:solidFill>
              <a:latin typeface="Yu Gothic Medium" panose="020B0400000000000000" pitchFamily="34" charset="-128"/>
              <a:ea typeface="Yu Gothic Medium" panose="020B0400000000000000" pitchFamily="34" charset="-128"/>
            </a:endParaRPr>
          </a:p>
        </p:txBody>
      </p:sp>
      <p:sp>
        <p:nvSpPr>
          <p:cNvPr id="14" name="テキスト ボックス 13">
            <a:extLst>
              <a:ext uri="{FF2B5EF4-FFF2-40B4-BE49-F238E27FC236}">
                <a16:creationId xmlns:a16="http://schemas.microsoft.com/office/drawing/2014/main" id="{5B6F733A-9B52-5160-E352-8BF4C5CA0837}"/>
              </a:ext>
            </a:extLst>
          </p:cNvPr>
          <p:cNvSpPr txBox="1"/>
          <p:nvPr/>
        </p:nvSpPr>
        <p:spPr>
          <a:xfrm>
            <a:off x="2858661" y="5516986"/>
            <a:ext cx="8529109" cy="400110"/>
          </a:xfrm>
          <a:prstGeom prst="rect">
            <a:avLst/>
          </a:prstGeom>
          <a:noFill/>
        </p:spPr>
        <p:txBody>
          <a:bodyPr wrap="square">
            <a:spAutoFit/>
          </a:bodyPr>
          <a:lstStyle/>
          <a:p>
            <a:pPr algn="ctr"/>
            <a:r>
              <a:rPr lang="en-US" altLang="ja-JP" sz="2000" b="1" dirty="0">
                <a:solidFill>
                  <a:schemeClr val="bg1"/>
                </a:solidFill>
                <a:latin typeface="Yu Gothic" panose="020B0400000000000000" pitchFamily="34" charset="-128"/>
                <a:ea typeface="Yu Gothic" panose="020B0400000000000000" pitchFamily="34" charset="-128"/>
              </a:rPr>
              <a:t>※</a:t>
            </a:r>
            <a:r>
              <a:rPr lang="ja-JP" altLang="en-US" sz="2000" b="1">
                <a:solidFill>
                  <a:schemeClr val="bg1"/>
                </a:solidFill>
                <a:latin typeface="Yu Gothic" panose="020B0400000000000000" pitchFamily="34" charset="-128"/>
                <a:ea typeface="Yu Gothic" panose="020B0400000000000000" pitchFamily="34" charset="-128"/>
              </a:rPr>
              <a:t>その他に消費者契約法による「消費者取消権」があります</a:t>
            </a:r>
            <a:endParaRPr lang="ja-JP" altLang="en-US" sz="2000" b="1"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1206978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0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20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11</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7244" y="-6834"/>
            <a:ext cx="1414880" cy="6370380"/>
          </a:xfrm>
          <a:prstGeom prst="rect">
            <a:avLst/>
          </a:prstGeom>
        </p:spPr>
      </p:pic>
      <p:sp>
        <p:nvSpPr>
          <p:cNvPr id="14" name="テキスト ボックス 13">
            <a:extLst>
              <a:ext uri="{FF2B5EF4-FFF2-40B4-BE49-F238E27FC236}">
                <a16:creationId xmlns:a16="http://schemas.microsoft.com/office/drawing/2014/main" id="{5B6F733A-9B52-5160-E352-8BF4C5CA0837}"/>
              </a:ext>
            </a:extLst>
          </p:cNvPr>
          <p:cNvSpPr txBox="1"/>
          <p:nvPr/>
        </p:nvSpPr>
        <p:spPr>
          <a:xfrm>
            <a:off x="9494217" y="6187072"/>
            <a:ext cx="2170539" cy="246221"/>
          </a:xfrm>
          <a:prstGeom prst="rect">
            <a:avLst/>
          </a:prstGeom>
          <a:noFill/>
        </p:spPr>
        <p:txBody>
          <a:bodyPr wrap="square">
            <a:spAutoFit/>
          </a:bodyPr>
          <a:lstStyle/>
          <a:p>
            <a:r>
              <a:rPr lang="ja-JP" altLang="en-US" sz="1000">
                <a:solidFill>
                  <a:schemeClr val="bg1"/>
                </a:solidFill>
                <a:latin typeface="+mn-ea"/>
              </a:rPr>
              <a:t>国民生活センター</a:t>
            </a:r>
            <a:r>
              <a:rPr lang="en" altLang="ja-JP" sz="1000" dirty="0">
                <a:solidFill>
                  <a:schemeClr val="bg1"/>
                </a:solidFill>
                <a:latin typeface="+mn-ea"/>
              </a:rPr>
              <a:t>HP</a:t>
            </a:r>
            <a:r>
              <a:rPr lang="ja-JP" altLang="en-US" sz="1000">
                <a:solidFill>
                  <a:schemeClr val="bg1"/>
                </a:solidFill>
                <a:latin typeface="+mn-ea"/>
              </a:rPr>
              <a:t>より抜粋</a:t>
            </a:r>
            <a:endParaRPr lang="ja-JP" altLang="en-US" sz="1000">
              <a:solidFill>
                <a:schemeClr val="bg1"/>
              </a:solidFill>
              <a:effectLst/>
              <a:latin typeface="+mn-ea"/>
            </a:endParaRPr>
          </a:p>
        </p:txBody>
      </p:sp>
      <p:pic>
        <p:nvPicPr>
          <p:cNvPr id="10" name="図 9">
            <a:extLst>
              <a:ext uri="{FF2B5EF4-FFF2-40B4-BE49-F238E27FC236}">
                <a16:creationId xmlns:a16="http://schemas.microsoft.com/office/drawing/2014/main" id="{6B6D415F-FE90-7C1F-7345-3B2645AFB1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91457" y="494454"/>
            <a:ext cx="8511903" cy="5519794"/>
          </a:xfrm>
          <a:prstGeom prst="rect">
            <a:avLst/>
          </a:prstGeom>
        </p:spPr>
      </p:pic>
    </p:spTree>
    <p:extLst>
      <p:ext uri="{BB962C8B-B14F-4D97-AF65-F5344CB8AC3E}">
        <p14:creationId xmlns:p14="http://schemas.microsoft.com/office/powerpoint/2010/main" val="103475953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99450"/>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12</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5763" y="-7184"/>
            <a:ext cx="1417841" cy="6371079"/>
          </a:xfrm>
          <a:prstGeom prst="rect">
            <a:avLst/>
          </a:prstGeom>
        </p:spPr>
      </p:pic>
      <p:pic>
        <p:nvPicPr>
          <p:cNvPr id="8" name="図 7">
            <a:extLst>
              <a:ext uri="{FF2B5EF4-FFF2-40B4-BE49-F238E27FC236}">
                <a16:creationId xmlns:a16="http://schemas.microsoft.com/office/drawing/2014/main" id="{02DA9B27-BFA0-7409-4F49-28245DF3FC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0790278">
            <a:off x="10292903" y="851135"/>
            <a:ext cx="1367651" cy="1306412"/>
          </a:xfrm>
          <a:prstGeom prst="rect">
            <a:avLst/>
          </a:prstGeom>
        </p:spPr>
      </p:pic>
      <p:sp>
        <p:nvSpPr>
          <p:cNvPr id="9" name="テキスト ボックス 8">
            <a:extLst>
              <a:ext uri="{FF2B5EF4-FFF2-40B4-BE49-F238E27FC236}">
                <a16:creationId xmlns:a16="http://schemas.microsoft.com/office/drawing/2014/main" id="{855D1169-75F9-5AD0-0CC1-88C98223DA70}"/>
              </a:ext>
            </a:extLst>
          </p:cNvPr>
          <p:cNvSpPr txBox="1"/>
          <p:nvPr/>
        </p:nvSpPr>
        <p:spPr>
          <a:xfrm>
            <a:off x="3472947" y="3304306"/>
            <a:ext cx="6883627" cy="1145378"/>
          </a:xfrm>
          <a:prstGeom prst="rect">
            <a:avLst/>
          </a:prstGeom>
          <a:noFill/>
        </p:spPr>
        <p:txBody>
          <a:bodyPr wrap="square">
            <a:spAutoFit/>
          </a:bodyPr>
          <a:lstStyle/>
          <a:p>
            <a:pPr algn="ctr">
              <a:lnSpc>
                <a:spcPts val="3000"/>
              </a:lnSpc>
            </a:pPr>
            <a:r>
              <a:rPr lang="ja-JP" altLang="en-US" sz="3200" b="1">
                <a:solidFill>
                  <a:schemeClr val="accent4">
                    <a:lumMod val="60000"/>
                    <a:lumOff val="40000"/>
                  </a:schemeClr>
                </a:solidFill>
                <a:latin typeface="Yu Gothic" panose="020B0400000000000000" pitchFamily="34" charset="-128"/>
                <a:ea typeface="Yu Gothic" panose="020B0400000000000000" pitchFamily="34" charset="-128"/>
              </a:rPr>
              <a:t>クーリング・オフすることは</a:t>
            </a:r>
            <a:r>
              <a:rPr lang="en-US" altLang="ja-JP" sz="3200" b="1" dirty="0">
                <a:solidFill>
                  <a:schemeClr val="accent4">
                    <a:lumMod val="60000"/>
                    <a:lumOff val="40000"/>
                  </a:schemeClr>
                </a:solidFill>
                <a:latin typeface="Yu Gothic" panose="020B0400000000000000" pitchFamily="34" charset="-128"/>
                <a:ea typeface="Yu Gothic" panose="020B0400000000000000" pitchFamily="34" charset="-128"/>
              </a:rPr>
              <a:t>… </a:t>
            </a:r>
          </a:p>
          <a:p>
            <a:pPr algn="ctr">
              <a:lnSpc>
                <a:spcPct val="150000"/>
              </a:lnSpc>
            </a:pPr>
            <a:r>
              <a:rPr lang="ja-JP" altLang="en-US" sz="3200" b="1">
                <a:solidFill>
                  <a:schemeClr val="accent4">
                    <a:lumMod val="60000"/>
                    <a:lumOff val="40000"/>
                  </a:schemeClr>
                </a:solidFill>
                <a:latin typeface="Yu Gothic" panose="020B0400000000000000" pitchFamily="34" charset="-128"/>
                <a:ea typeface="Yu Gothic" panose="020B0400000000000000" pitchFamily="34" charset="-128"/>
              </a:rPr>
              <a:t>できる？　できない？　</a:t>
            </a:r>
            <a:endParaRPr lang="en-US" altLang="ja-JP" sz="3200" b="1" dirty="0">
              <a:solidFill>
                <a:schemeClr val="accent4">
                  <a:lumMod val="60000"/>
                  <a:lumOff val="40000"/>
                </a:schemeClr>
              </a:solidFill>
              <a:latin typeface="Yu Gothic" panose="020B0400000000000000" pitchFamily="34" charset="-128"/>
              <a:ea typeface="Yu Gothic" panose="020B0400000000000000" pitchFamily="34" charset="-128"/>
            </a:endParaRPr>
          </a:p>
        </p:txBody>
      </p:sp>
      <p:pic>
        <p:nvPicPr>
          <p:cNvPr id="11" name="図 10">
            <a:extLst>
              <a:ext uri="{FF2B5EF4-FFF2-40B4-BE49-F238E27FC236}">
                <a16:creationId xmlns:a16="http://schemas.microsoft.com/office/drawing/2014/main" id="{59E0D6CA-23B2-D69B-4EDD-0C95F8CF5A2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47654" y="2711132"/>
            <a:ext cx="334214" cy="287470"/>
          </a:xfrm>
          <a:prstGeom prst="rect">
            <a:avLst/>
          </a:prstGeom>
        </p:spPr>
      </p:pic>
      <p:pic>
        <p:nvPicPr>
          <p:cNvPr id="15" name="図 14">
            <a:extLst>
              <a:ext uri="{FF2B5EF4-FFF2-40B4-BE49-F238E27FC236}">
                <a16:creationId xmlns:a16="http://schemas.microsoft.com/office/drawing/2014/main" id="{DEA1CCF2-D255-7EB0-9F3C-CDA13A5559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2353" y="3524063"/>
            <a:ext cx="1244600" cy="1231900"/>
          </a:xfrm>
          <a:prstGeom prst="rect">
            <a:avLst/>
          </a:prstGeom>
        </p:spPr>
      </p:pic>
      <p:pic>
        <p:nvPicPr>
          <p:cNvPr id="21" name="図 20">
            <a:extLst>
              <a:ext uri="{FF2B5EF4-FFF2-40B4-BE49-F238E27FC236}">
                <a16:creationId xmlns:a16="http://schemas.microsoft.com/office/drawing/2014/main" id="{691C9039-58F8-EE99-0F57-C01DB53A99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124584" y="4963212"/>
            <a:ext cx="5523234" cy="1100493"/>
          </a:xfrm>
          <a:prstGeom prst="rect">
            <a:avLst/>
          </a:prstGeom>
        </p:spPr>
      </p:pic>
      <p:pic>
        <p:nvPicPr>
          <p:cNvPr id="5" name="図 4">
            <a:extLst>
              <a:ext uri="{FF2B5EF4-FFF2-40B4-BE49-F238E27FC236}">
                <a16:creationId xmlns:a16="http://schemas.microsoft.com/office/drawing/2014/main" id="{B39A592E-C3D3-62DD-1D9C-1CB0D45A253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531883" y="877425"/>
            <a:ext cx="7472646" cy="1335784"/>
          </a:xfrm>
          <a:prstGeom prst="rect">
            <a:avLst/>
          </a:prstGeom>
        </p:spPr>
      </p:pic>
    </p:spTree>
    <p:extLst>
      <p:ext uri="{BB962C8B-B14F-4D97-AF65-F5344CB8AC3E}">
        <p14:creationId xmlns:p14="http://schemas.microsoft.com/office/powerpoint/2010/main" val="37585902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linds(horizontal)">
                                      <p:cBhvr>
                                        <p:cTn id="15" dur="500"/>
                                        <p:tgtEl>
                                          <p:spTgt spid="21"/>
                                        </p:tgtEl>
                                      </p:cBhvr>
                                    </p:animEffect>
                                  </p:childTnLst>
                                </p:cTn>
                              </p:par>
                              <p:par>
                                <p:cTn id="16" presetID="3"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13</a:t>
            </a:r>
            <a:endParaRPr kumimoji="1" lang="ja-JP" altLang="en-US" sz="2800" b="1">
              <a:solidFill>
                <a:srgbClr val="FFF8E8"/>
              </a:solidFill>
            </a:endParaRPr>
          </a:p>
        </p:txBody>
      </p:sp>
      <p:sp>
        <p:nvSpPr>
          <p:cNvPr id="12" name="テキスト ボックス 11">
            <a:extLst>
              <a:ext uri="{FF2B5EF4-FFF2-40B4-BE49-F238E27FC236}">
                <a16:creationId xmlns:a16="http://schemas.microsoft.com/office/drawing/2014/main" id="{726255AD-EA42-ED64-D213-52797C4A545F}"/>
              </a:ext>
            </a:extLst>
          </p:cNvPr>
          <p:cNvSpPr txBox="1"/>
          <p:nvPr/>
        </p:nvSpPr>
        <p:spPr>
          <a:xfrm>
            <a:off x="2579163" y="1710612"/>
            <a:ext cx="8969370" cy="400110"/>
          </a:xfrm>
          <a:prstGeom prst="rect">
            <a:avLst/>
          </a:prstGeom>
          <a:noFill/>
        </p:spPr>
        <p:txBody>
          <a:bodyPr wrap="square">
            <a:spAutoFit/>
          </a:bodyPr>
          <a:lstStyle/>
          <a:p>
            <a:pPr algn="ctr"/>
            <a:r>
              <a:rPr lang="ja-JP" altLang="en-US" sz="2000" b="1">
                <a:solidFill>
                  <a:schemeClr val="bg1"/>
                </a:solidFill>
                <a:latin typeface="Yu Gothic" panose="020B0400000000000000" pitchFamily="34" charset="-128"/>
                <a:ea typeface="Yu Gothic" panose="020B0400000000000000" pitchFamily="34" charset="-128"/>
              </a:rPr>
              <a:t>返品の可否や条件についての特約がある場合には特約に従う。</a:t>
            </a:r>
          </a:p>
        </p:txBody>
      </p:sp>
      <p:pic>
        <p:nvPicPr>
          <p:cNvPr id="4" name="図 3">
            <a:extLst>
              <a:ext uri="{FF2B5EF4-FFF2-40B4-BE49-F238E27FC236}">
                <a16:creationId xmlns:a16="http://schemas.microsoft.com/office/drawing/2014/main" id="{CD01348D-86C7-414B-659A-9F5C0C9B182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5763" y="-7184"/>
            <a:ext cx="1417841" cy="6371079"/>
          </a:xfrm>
          <a:prstGeom prst="rect">
            <a:avLst/>
          </a:prstGeom>
        </p:spPr>
      </p:pic>
      <p:sp>
        <p:nvSpPr>
          <p:cNvPr id="5" name="テキスト ボックス 4">
            <a:extLst>
              <a:ext uri="{FF2B5EF4-FFF2-40B4-BE49-F238E27FC236}">
                <a16:creationId xmlns:a16="http://schemas.microsoft.com/office/drawing/2014/main" id="{148C23AA-0CB9-146F-9EE2-FC8F1FD0FF30}"/>
              </a:ext>
            </a:extLst>
          </p:cNvPr>
          <p:cNvSpPr txBox="1"/>
          <p:nvPr/>
        </p:nvSpPr>
        <p:spPr>
          <a:xfrm>
            <a:off x="2579163" y="2780618"/>
            <a:ext cx="8969370" cy="795474"/>
          </a:xfrm>
          <a:prstGeom prst="rect">
            <a:avLst/>
          </a:prstGeom>
          <a:noFill/>
        </p:spPr>
        <p:txBody>
          <a:bodyPr wrap="square">
            <a:spAutoFit/>
          </a:bodyPr>
          <a:lstStyle/>
          <a:p>
            <a:pPr algn="ctr">
              <a:lnSpc>
                <a:spcPct val="150000"/>
              </a:lnSpc>
            </a:pPr>
            <a:r>
              <a:rPr lang="en-US" altLang="ja-JP" sz="1600" dirty="0">
                <a:solidFill>
                  <a:schemeClr val="accent4">
                    <a:lumMod val="40000"/>
                    <a:lumOff val="60000"/>
                  </a:schemeClr>
                </a:solidFill>
                <a:latin typeface="Yu Gothic Medium" panose="020B0400000000000000" pitchFamily="34" charset="-128"/>
                <a:ea typeface="Yu Gothic Medium" panose="020B0400000000000000" pitchFamily="34" charset="-128"/>
              </a:rPr>
              <a:t>※ </a:t>
            </a:r>
            <a:r>
              <a:rPr lang="ja-JP" altLang="en-US" sz="1600">
                <a:solidFill>
                  <a:srgbClr val="F98E90"/>
                </a:solidFill>
                <a:latin typeface="Yu Gothic Medium" panose="020B0400000000000000" pitchFamily="34" charset="-128"/>
                <a:ea typeface="Yu Gothic Medium" panose="020B0400000000000000" pitchFamily="34" charset="-128"/>
              </a:rPr>
              <a:t>特約の記載</a:t>
            </a:r>
            <a:r>
              <a:rPr lang="ja-JP" altLang="en-US" sz="1600">
                <a:solidFill>
                  <a:schemeClr val="accent4">
                    <a:lumMod val="40000"/>
                    <a:lumOff val="60000"/>
                  </a:schemeClr>
                </a:solidFill>
                <a:latin typeface="Yu Gothic Medium" panose="020B0400000000000000" pitchFamily="34" charset="-128"/>
                <a:ea typeface="Yu Gothic Medium" panose="020B0400000000000000" pitchFamily="34" charset="-128"/>
              </a:rPr>
              <a:t>がない場合には、商品を受け取った日を含めて</a:t>
            </a:r>
            <a:r>
              <a:rPr lang="en-US" altLang="ja-JP" sz="1600" dirty="0">
                <a:solidFill>
                  <a:schemeClr val="accent4">
                    <a:lumMod val="40000"/>
                    <a:lumOff val="60000"/>
                  </a:schemeClr>
                </a:solidFill>
                <a:latin typeface="Yu Gothic Medium" panose="020B0400000000000000" pitchFamily="34" charset="-128"/>
                <a:ea typeface="Yu Gothic Medium" panose="020B0400000000000000" pitchFamily="34" charset="-128"/>
              </a:rPr>
              <a:t>8</a:t>
            </a:r>
            <a:r>
              <a:rPr lang="ja-JP" altLang="en-US" sz="1600">
                <a:solidFill>
                  <a:schemeClr val="accent4">
                    <a:lumMod val="40000"/>
                    <a:lumOff val="60000"/>
                  </a:schemeClr>
                </a:solidFill>
                <a:latin typeface="Yu Gothic Medium" panose="020B0400000000000000" pitchFamily="34" charset="-128"/>
                <a:ea typeface="Yu Gothic Medium" panose="020B0400000000000000" pitchFamily="34" charset="-128"/>
              </a:rPr>
              <a:t>日以内であれば</a:t>
            </a:r>
            <a:endParaRPr lang="en-US" altLang="ja-JP" sz="1600" dirty="0">
              <a:solidFill>
                <a:schemeClr val="accent4">
                  <a:lumMod val="40000"/>
                  <a:lumOff val="60000"/>
                </a:schemeClr>
              </a:solidFill>
              <a:latin typeface="Yu Gothic Medium" panose="020B0400000000000000" pitchFamily="34" charset="-128"/>
              <a:ea typeface="Yu Gothic Medium" panose="020B0400000000000000" pitchFamily="34" charset="-128"/>
            </a:endParaRPr>
          </a:p>
          <a:p>
            <a:pPr algn="ctr">
              <a:lnSpc>
                <a:spcPct val="150000"/>
              </a:lnSpc>
            </a:pPr>
            <a:r>
              <a:rPr lang="ja-JP" altLang="en-US" sz="1600">
                <a:solidFill>
                  <a:schemeClr val="accent4">
                    <a:lumMod val="40000"/>
                    <a:lumOff val="60000"/>
                  </a:schemeClr>
                </a:solidFill>
                <a:latin typeface="Yu Gothic Medium" panose="020B0400000000000000" pitchFamily="34" charset="-128"/>
                <a:ea typeface="Yu Gothic Medium" panose="020B0400000000000000" pitchFamily="34" charset="-128"/>
              </a:rPr>
              <a:t>返品することができるが、商品の返品費用は消費者が負担。</a:t>
            </a:r>
          </a:p>
        </p:txBody>
      </p:sp>
      <p:pic>
        <p:nvPicPr>
          <p:cNvPr id="11" name="図 10">
            <a:extLst>
              <a:ext uri="{FF2B5EF4-FFF2-40B4-BE49-F238E27FC236}">
                <a16:creationId xmlns:a16="http://schemas.microsoft.com/office/drawing/2014/main" id="{296127F7-4754-D8ED-E7DB-05350D6469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90500" y="435084"/>
            <a:ext cx="4746490" cy="818741"/>
          </a:xfrm>
          <a:prstGeom prst="rect">
            <a:avLst/>
          </a:prstGeom>
        </p:spPr>
      </p:pic>
      <p:pic>
        <p:nvPicPr>
          <p:cNvPr id="15" name="図 14">
            <a:extLst>
              <a:ext uri="{FF2B5EF4-FFF2-40B4-BE49-F238E27FC236}">
                <a16:creationId xmlns:a16="http://schemas.microsoft.com/office/drawing/2014/main" id="{AD810DA9-CE47-6A99-D1D7-9CB0EB3D0B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92577" y="1467154"/>
            <a:ext cx="7374484" cy="47170"/>
          </a:xfrm>
          <a:prstGeom prst="rect">
            <a:avLst/>
          </a:prstGeom>
        </p:spPr>
      </p:pic>
      <p:sp>
        <p:nvSpPr>
          <p:cNvPr id="18" name="テキスト ボックス 17">
            <a:extLst>
              <a:ext uri="{FF2B5EF4-FFF2-40B4-BE49-F238E27FC236}">
                <a16:creationId xmlns:a16="http://schemas.microsoft.com/office/drawing/2014/main" id="{3D9537B0-804F-7B8D-0FAB-B116792F41BD}"/>
              </a:ext>
            </a:extLst>
          </p:cNvPr>
          <p:cNvSpPr txBox="1"/>
          <p:nvPr/>
        </p:nvSpPr>
        <p:spPr>
          <a:xfrm>
            <a:off x="3791206" y="2134287"/>
            <a:ext cx="6145078" cy="646331"/>
          </a:xfrm>
          <a:prstGeom prst="rect">
            <a:avLst/>
          </a:prstGeom>
          <a:noFill/>
        </p:spPr>
        <p:txBody>
          <a:bodyPr wrap="square">
            <a:spAutoFit/>
          </a:bodyPr>
          <a:lstStyle/>
          <a:p>
            <a:pPr algn="ctr"/>
            <a:r>
              <a:rPr lang="ja-JP" altLang="en-US" sz="3600" b="1">
                <a:solidFill>
                  <a:schemeClr val="accent4">
                    <a:lumMod val="40000"/>
                    <a:lumOff val="60000"/>
                  </a:schemeClr>
                </a:solidFill>
                <a:latin typeface="Yu Gothic" panose="020B0400000000000000" pitchFamily="34" charset="-128"/>
                <a:ea typeface="Yu Gothic" panose="020B0400000000000000" pitchFamily="34" charset="-128"/>
              </a:rPr>
              <a:t>⇒特約を注文前に必ず確認</a:t>
            </a:r>
            <a:endParaRPr lang="ja-JP" altLang="en-US" sz="3600"/>
          </a:p>
        </p:txBody>
      </p:sp>
      <p:pic>
        <p:nvPicPr>
          <p:cNvPr id="20" name="図 19">
            <a:extLst>
              <a:ext uri="{FF2B5EF4-FFF2-40B4-BE49-F238E27FC236}">
                <a16:creationId xmlns:a16="http://schemas.microsoft.com/office/drawing/2014/main" id="{273A1F95-BF04-B5A8-CCC6-FBC0B4EBE9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81291" y="3725705"/>
            <a:ext cx="7764908" cy="2697211"/>
          </a:xfrm>
          <a:prstGeom prst="rect">
            <a:avLst/>
          </a:prstGeom>
        </p:spPr>
      </p:pic>
    </p:spTree>
    <p:extLst>
      <p:ext uri="{BB962C8B-B14F-4D97-AF65-F5344CB8AC3E}">
        <p14:creationId xmlns:p14="http://schemas.microsoft.com/office/powerpoint/2010/main" val="31070384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0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2000"/>
                                        <p:tgtEl>
                                          <p:spTgt spid="5"/>
                                        </p:tgtEl>
                                      </p:cBhvr>
                                    </p:animEffect>
                                  </p:childTnLst>
                                </p:cTn>
                              </p:par>
                              <p:par>
                                <p:cTn id="11" presetID="9"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dissolve">
                                      <p:cBhvr>
                                        <p:cTn id="13"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14</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8249" y="-6834"/>
            <a:ext cx="1272869" cy="6370380"/>
          </a:xfrm>
          <a:prstGeom prst="rect">
            <a:avLst/>
          </a:prstGeom>
        </p:spPr>
      </p:pic>
      <p:pic>
        <p:nvPicPr>
          <p:cNvPr id="10" name="図 9">
            <a:extLst>
              <a:ext uri="{FF2B5EF4-FFF2-40B4-BE49-F238E27FC236}">
                <a16:creationId xmlns:a16="http://schemas.microsoft.com/office/drawing/2014/main" id="{6B6D415F-FE90-7C1F-7345-3B2645AFB1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36332" y="489409"/>
            <a:ext cx="8971682" cy="6110633"/>
          </a:xfrm>
          <a:prstGeom prst="rect">
            <a:avLst/>
          </a:prstGeom>
        </p:spPr>
      </p:pic>
    </p:spTree>
    <p:extLst>
      <p:ext uri="{BB962C8B-B14F-4D97-AF65-F5344CB8AC3E}">
        <p14:creationId xmlns:p14="http://schemas.microsoft.com/office/powerpoint/2010/main" val="157017680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15</a:t>
            </a:r>
            <a:endParaRPr kumimoji="1" lang="ja-JP" altLang="en-US" sz="2800" b="1">
              <a:solidFill>
                <a:srgbClr val="FFF8E8"/>
              </a:solidFill>
            </a:endParaRPr>
          </a:p>
        </p:txBody>
      </p:sp>
      <p:pic>
        <p:nvPicPr>
          <p:cNvPr id="4" name="図 3">
            <a:extLst>
              <a:ext uri="{FF2B5EF4-FFF2-40B4-BE49-F238E27FC236}">
                <a16:creationId xmlns:a16="http://schemas.microsoft.com/office/drawing/2014/main" id="{6D39478C-814F-8627-DDC5-E3D68AA6FE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5088" y="-15111"/>
            <a:ext cx="1300289" cy="6030149"/>
          </a:xfrm>
          <a:prstGeom prst="rect">
            <a:avLst/>
          </a:prstGeom>
        </p:spPr>
      </p:pic>
      <p:sp>
        <p:nvSpPr>
          <p:cNvPr id="5" name="テキスト ボックス 4">
            <a:extLst>
              <a:ext uri="{FF2B5EF4-FFF2-40B4-BE49-F238E27FC236}">
                <a16:creationId xmlns:a16="http://schemas.microsoft.com/office/drawing/2014/main" id="{B9FF0996-2DE0-74A7-AE2A-FEFD9C65F8C2}"/>
              </a:ext>
            </a:extLst>
          </p:cNvPr>
          <p:cNvSpPr txBox="1"/>
          <p:nvPr/>
        </p:nvSpPr>
        <p:spPr>
          <a:xfrm>
            <a:off x="1611315" y="550399"/>
            <a:ext cx="8969370" cy="1765035"/>
          </a:xfrm>
          <a:prstGeom prst="rect">
            <a:avLst/>
          </a:prstGeom>
          <a:noFill/>
        </p:spPr>
        <p:txBody>
          <a:bodyPr wrap="square">
            <a:spAutoFit/>
          </a:bodyPr>
          <a:lstStyle/>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消費者がお買い物をした時の支払いを</a:t>
            </a: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カード会社がお店に立替払いをする</a:t>
            </a: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a:t>
            </a:r>
            <a:r>
              <a:rPr lang="en-US" altLang="ja-JP" sz="2400" b="1" dirty="0">
                <a:solidFill>
                  <a:schemeClr val="bg1"/>
                </a:solidFill>
                <a:latin typeface="Yu Gothic" panose="020B0400000000000000" pitchFamily="34" charset="-128"/>
                <a:ea typeface="Yu Gothic" panose="020B0400000000000000" pitchFamily="34" charset="-128"/>
              </a:rPr>
              <a:t> </a:t>
            </a:r>
            <a:r>
              <a:rPr lang="ja-JP" altLang="en-US" sz="2400" b="1">
                <a:solidFill>
                  <a:schemeClr val="accent4">
                    <a:lumMod val="40000"/>
                    <a:lumOff val="60000"/>
                  </a:schemeClr>
                </a:solidFill>
                <a:latin typeface="Yu Gothic" panose="020B0400000000000000" pitchFamily="34" charset="-128"/>
                <a:ea typeface="Yu Gothic" panose="020B0400000000000000" pitchFamily="34" charset="-128"/>
              </a:rPr>
              <a:t>お金を借りている状態</a:t>
            </a:r>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 </a:t>
            </a:r>
            <a:r>
              <a:rPr lang="ja-JP" altLang="en-US" sz="2400" b="1">
                <a:solidFill>
                  <a:schemeClr val="bg1"/>
                </a:solidFill>
                <a:latin typeface="Yu Gothic" panose="020B0400000000000000" pitchFamily="34" charset="-128"/>
                <a:ea typeface="Yu Gothic" panose="020B0400000000000000" pitchFamily="34" charset="-128"/>
              </a:rPr>
              <a:t>）</a:t>
            </a:r>
            <a:endParaRPr lang="en-US" altLang="ja-JP" sz="2400" b="1" dirty="0">
              <a:solidFill>
                <a:schemeClr val="bg1"/>
              </a:solidFill>
              <a:latin typeface="Yu Gothic" panose="020B0400000000000000" pitchFamily="34" charset="-128"/>
              <a:ea typeface="Yu Gothic" panose="020B0400000000000000" pitchFamily="34" charset="-128"/>
            </a:endParaRPr>
          </a:p>
        </p:txBody>
      </p:sp>
      <p:sp>
        <p:nvSpPr>
          <p:cNvPr id="9" name="テキスト ボックス 8">
            <a:extLst>
              <a:ext uri="{FF2B5EF4-FFF2-40B4-BE49-F238E27FC236}">
                <a16:creationId xmlns:a16="http://schemas.microsoft.com/office/drawing/2014/main" id="{D7EE9A3A-39BD-F540-B0A8-E019ABF08235}"/>
              </a:ext>
            </a:extLst>
          </p:cNvPr>
          <p:cNvSpPr txBox="1"/>
          <p:nvPr/>
        </p:nvSpPr>
        <p:spPr>
          <a:xfrm>
            <a:off x="2802744" y="2761195"/>
            <a:ext cx="7012294" cy="1765035"/>
          </a:xfrm>
          <a:prstGeom prst="rect">
            <a:avLst/>
          </a:prstGeom>
          <a:noFill/>
        </p:spPr>
        <p:txBody>
          <a:bodyPr wrap="square">
            <a:spAutoFit/>
          </a:bodyPr>
          <a:lstStyle/>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消費者は先に商品を手に入れて</a:t>
            </a: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翌月もしくは翌々月にカード会社へ返済する</a:t>
            </a:r>
            <a:endParaRPr lang="en-US" altLang="ja-JP" sz="2400" b="1" dirty="0">
              <a:solidFill>
                <a:schemeClr val="bg1"/>
              </a:solidFill>
              <a:latin typeface="Yu Gothic" panose="020B0400000000000000" pitchFamily="34" charset="-128"/>
              <a:ea typeface="Yu Gothic" panose="020B0400000000000000" pitchFamily="34" charset="-128"/>
            </a:endParaRPr>
          </a:p>
          <a:p>
            <a:pPr algn="ctr">
              <a:lnSpc>
                <a:spcPts val="4500"/>
              </a:lnSpc>
            </a:pPr>
            <a:r>
              <a:rPr lang="ja-JP" altLang="en-US" sz="2400" b="1">
                <a:solidFill>
                  <a:schemeClr val="bg1"/>
                </a:solidFill>
                <a:latin typeface="Yu Gothic" panose="020B0400000000000000" pitchFamily="34" charset="-128"/>
                <a:ea typeface="Yu Gothic" panose="020B0400000000000000" pitchFamily="34" charset="-128"/>
              </a:rPr>
              <a:t>（</a:t>
            </a:r>
            <a:r>
              <a:rPr lang="en-US" altLang="ja-JP" sz="2400" b="1" dirty="0">
                <a:solidFill>
                  <a:schemeClr val="bg1"/>
                </a:solidFill>
                <a:latin typeface="Yu Gothic" panose="020B0400000000000000" pitchFamily="34" charset="-128"/>
                <a:ea typeface="Yu Gothic" panose="020B0400000000000000" pitchFamily="34" charset="-128"/>
              </a:rPr>
              <a:t> </a:t>
            </a:r>
            <a:r>
              <a:rPr lang="ja-JP" altLang="en-US" sz="2400" b="1">
                <a:solidFill>
                  <a:schemeClr val="accent4">
                    <a:lumMod val="40000"/>
                    <a:lumOff val="60000"/>
                  </a:schemeClr>
                </a:solidFill>
                <a:latin typeface="Yu Gothic" panose="020B0400000000000000" pitchFamily="34" charset="-128"/>
                <a:ea typeface="Yu Gothic" panose="020B0400000000000000" pitchFamily="34" charset="-128"/>
              </a:rPr>
              <a:t>後払い</a:t>
            </a:r>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 </a:t>
            </a:r>
            <a:r>
              <a:rPr lang="en-US" altLang="ja-JP" sz="2400" b="1" dirty="0">
                <a:solidFill>
                  <a:schemeClr val="bg1"/>
                </a:solidFill>
                <a:latin typeface="Yu Gothic" panose="020B0400000000000000" pitchFamily="34" charset="-128"/>
                <a:ea typeface="Yu Gothic" panose="020B0400000000000000" pitchFamily="34" charset="-128"/>
              </a:rPr>
              <a:t>)</a:t>
            </a:r>
          </a:p>
        </p:txBody>
      </p:sp>
      <p:pic>
        <p:nvPicPr>
          <p:cNvPr id="11" name="図 10">
            <a:extLst>
              <a:ext uri="{FF2B5EF4-FFF2-40B4-BE49-F238E27FC236}">
                <a16:creationId xmlns:a16="http://schemas.microsoft.com/office/drawing/2014/main" id="{5005A33F-2B41-EEE9-EB7A-E6BBBED2F0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97400" y="4971991"/>
            <a:ext cx="6622983" cy="1043047"/>
          </a:xfrm>
          <a:prstGeom prst="rect">
            <a:avLst/>
          </a:prstGeom>
        </p:spPr>
      </p:pic>
      <p:pic>
        <p:nvPicPr>
          <p:cNvPr id="12" name="図 11">
            <a:extLst>
              <a:ext uri="{FF2B5EF4-FFF2-40B4-BE49-F238E27FC236}">
                <a16:creationId xmlns:a16="http://schemas.microsoft.com/office/drawing/2014/main" id="{C76CA412-C87E-E38B-4F5F-F704F783604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41784" y="2473725"/>
            <a:ext cx="334214" cy="287470"/>
          </a:xfrm>
          <a:prstGeom prst="rect">
            <a:avLst/>
          </a:prstGeom>
        </p:spPr>
      </p:pic>
      <p:pic>
        <p:nvPicPr>
          <p:cNvPr id="15" name="図 14">
            <a:extLst>
              <a:ext uri="{FF2B5EF4-FFF2-40B4-BE49-F238E27FC236}">
                <a16:creationId xmlns:a16="http://schemas.microsoft.com/office/drawing/2014/main" id="{B8FA99AF-44DD-ED76-86EB-16992B15265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081030" y="767887"/>
            <a:ext cx="1712061" cy="5247151"/>
          </a:xfrm>
          <a:prstGeom prst="rect">
            <a:avLst/>
          </a:prstGeom>
        </p:spPr>
      </p:pic>
    </p:spTree>
    <p:extLst>
      <p:ext uri="{BB962C8B-B14F-4D97-AF65-F5344CB8AC3E}">
        <p14:creationId xmlns:p14="http://schemas.microsoft.com/office/powerpoint/2010/main" val="4302330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16</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BECA8D8-A504-F1D1-D41D-12117C8FF912}"/>
              </a:ext>
            </a:extLst>
          </p:cNvPr>
          <p:cNvPicPr>
            <a:picLocks noChangeAspect="1"/>
          </p:cNvPicPr>
          <p:nvPr/>
        </p:nvPicPr>
        <p:blipFill>
          <a:blip r:embed="rId2"/>
          <a:stretch>
            <a:fillRect/>
          </a:stretch>
        </p:blipFill>
        <p:spPr>
          <a:xfrm>
            <a:off x="638534" y="-15110"/>
            <a:ext cx="1173395" cy="6550381"/>
          </a:xfrm>
          <a:prstGeom prst="rect">
            <a:avLst/>
          </a:prstGeom>
        </p:spPr>
      </p:pic>
      <p:pic>
        <p:nvPicPr>
          <p:cNvPr id="7" name="図 6">
            <a:extLst>
              <a:ext uri="{FF2B5EF4-FFF2-40B4-BE49-F238E27FC236}">
                <a16:creationId xmlns:a16="http://schemas.microsoft.com/office/drawing/2014/main" id="{D2C2DEBE-2EC8-9B45-6EB7-C50CD0848A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79470" y="151432"/>
            <a:ext cx="6861810" cy="6555136"/>
          </a:xfrm>
          <a:prstGeom prst="rect">
            <a:avLst/>
          </a:prstGeom>
        </p:spPr>
      </p:pic>
    </p:spTree>
    <p:extLst>
      <p:ext uri="{BB962C8B-B14F-4D97-AF65-F5344CB8AC3E}">
        <p14:creationId xmlns:p14="http://schemas.microsoft.com/office/powerpoint/2010/main" val="2185014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17</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BECA8D8-A504-F1D1-D41D-12117C8FF91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9795" y="-15110"/>
            <a:ext cx="1170872" cy="6550381"/>
          </a:xfrm>
          <a:prstGeom prst="rect">
            <a:avLst/>
          </a:prstGeom>
        </p:spPr>
      </p:pic>
      <p:sp>
        <p:nvSpPr>
          <p:cNvPr id="6" name="テキスト ボックス 5">
            <a:extLst>
              <a:ext uri="{FF2B5EF4-FFF2-40B4-BE49-F238E27FC236}">
                <a16:creationId xmlns:a16="http://schemas.microsoft.com/office/drawing/2014/main" id="{85E1EAB5-8BD7-E1B1-A8DB-F4E8E4C6B9F8}"/>
              </a:ext>
            </a:extLst>
          </p:cNvPr>
          <p:cNvSpPr txBox="1"/>
          <p:nvPr/>
        </p:nvSpPr>
        <p:spPr>
          <a:xfrm>
            <a:off x="2667907" y="590316"/>
            <a:ext cx="8822094" cy="369268"/>
          </a:xfrm>
          <a:prstGeom prst="rect">
            <a:avLst/>
          </a:prstGeom>
          <a:noFill/>
        </p:spPr>
        <p:txBody>
          <a:bodyPr wrap="square">
            <a:spAutoFit/>
          </a:bodyPr>
          <a:lstStyle/>
          <a:p>
            <a:pPr marL="202867" marR="4611" indent="-191916" algn="ctr" defTabSz="829909">
              <a:lnSpc>
                <a:spcPct val="101600"/>
              </a:lnSpc>
              <a:spcBef>
                <a:spcPts val="86"/>
              </a:spcBef>
            </a:pPr>
            <a:r>
              <a:rPr lang="ja-JP" altLang="en-US" sz="1800" b="1" kern="0" spc="5">
                <a:solidFill>
                  <a:srgbClr val="FFFFFF"/>
                </a:solidFill>
                <a:latin typeface="Yu Gothic" panose="020B0400000000000000" pitchFamily="34" charset="-128"/>
                <a:ea typeface="Yu Gothic" panose="020B0400000000000000" pitchFamily="34" charset="-128"/>
                <a:cs typeface="MS PGothic"/>
              </a:rPr>
              <a:t>分割払い２回までは手数料無料なのに、</a:t>
            </a:r>
            <a:r>
              <a:rPr lang="ja-JP" altLang="en-US" sz="1800" b="1" kern="0" spc="9">
                <a:solidFill>
                  <a:srgbClr val="FFFFFF"/>
                </a:solidFill>
                <a:latin typeface="Yu Gothic" panose="020B0400000000000000" pitchFamily="34" charset="-128"/>
                <a:ea typeface="Yu Gothic" panose="020B0400000000000000" pitchFamily="34" charset="-128"/>
                <a:cs typeface="MS PGothic"/>
              </a:rPr>
              <a:t>リボ払いは手数料がこんなに</a:t>
            </a:r>
            <a:r>
              <a:rPr lang="en-US" altLang="ja-JP" sz="1800" b="1" kern="0" spc="9" dirty="0">
                <a:solidFill>
                  <a:srgbClr val="FFFFFF"/>
                </a:solidFill>
                <a:latin typeface="Yu Gothic" panose="020B0400000000000000" pitchFamily="34" charset="-128"/>
                <a:ea typeface="Yu Gothic" panose="020B0400000000000000" pitchFamily="34" charset="-128"/>
                <a:cs typeface="MS PGothic"/>
              </a:rPr>
              <a:t>…</a:t>
            </a:r>
            <a:r>
              <a:rPr lang="ja-JP" altLang="en-US" sz="1800" b="1" kern="0" spc="9">
                <a:solidFill>
                  <a:srgbClr val="FFFFFF"/>
                </a:solidFill>
                <a:latin typeface="Yu Gothic" panose="020B0400000000000000" pitchFamily="34" charset="-128"/>
                <a:ea typeface="Yu Gothic" panose="020B0400000000000000" pitchFamily="34" charset="-128"/>
                <a:cs typeface="MS PGothic"/>
              </a:rPr>
              <a:t>！</a:t>
            </a:r>
            <a:endParaRPr lang="ja-JP" altLang="en-US" sz="1800" b="1" kern="0" dirty="0">
              <a:solidFill>
                <a:sysClr val="windowText" lastClr="000000"/>
              </a:solidFill>
              <a:latin typeface="Yu Gothic" panose="020B0400000000000000" pitchFamily="34" charset="-128"/>
              <a:ea typeface="Yu Gothic" panose="020B0400000000000000" pitchFamily="34" charset="-128"/>
              <a:cs typeface="MS PGothic"/>
            </a:endParaRPr>
          </a:p>
        </p:txBody>
      </p:sp>
      <p:pic>
        <p:nvPicPr>
          <p:cNvPr id="8" name="図 7">
            <a:extLst>
              <a:ext uri="{FF2B5EF4-FFF2-40B4-BE49-F238E27FC236}">
                <a16:creationId xmlns:a16="http://schemas.microsoft.com/office/drawing/2014/main" id="{168B56D1-50A2-81FF-C9C7-FBF06CDD566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22076" y="1217645"/>
            <a:ext cx="9030129" cy="4865405"/>
          </a:xfrm>
          <a:prstGeom prst="rect">
            <a:avLst/>
          </a:prstGeom>
        </p:spPr>
      </p:pic>
    </p:spTree>
    <p:extLst>
      <p:ext uri="{BB962C8B-B14F-4D97-AF65-F5344CB8AC3E}">
        <p14:creationId xmlns:p14="http://schemas.microsoft.com/office/powerpoint/2010/main" val="176260747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18</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BECA8D8-A504-F1D1-D41D-12117C8FF91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9795" y="-10286"/>
            <a:ext cx="1170872" cy="6540733"/>
          </a:xfrm>
          <a:prstGeom prst="rect">
            <a:avLst/>
          </a:prstGeom>
        </p:spPr>
      </p:pic>
      <p:sp>
        <p:nvSpPr>
          <p:cNvPr id="6" name="テキスト ボックス 5">
            <a:extLst>
              <a:ext uri="{FF2B5EF4-FFF2-40B4-BE49-F238E27FC236}">
                <a16:creationId xmlns:a16="http://schemas.microsoft.com/office/drawing/2014/main" id="{85E1EAB5-8BD7-E1B1-A8DB-F4E8E4C6B9F8}"/>
              </a:ext>
            </a:extLst>
          </p:cNvPr>
          <p:cNvSpPr txBox="1"/>
          <p:nvPr/>
        </p:nvSpPr>
        <p:spPr>
          <a:xfrm>
            <a:off x="2335062" y="375791"/>
            <a:ext cx="8822094" cy="369268"/>
          </a:xfrm>
          <a:prstGeom prst="rect">
            <a:avLst/>
          </a:prstGeom>
          <a:noFill/>
        </p:spPr>
        <p:txBody>
          <a:bodyPr wrap="square">
            <a:spAutoFit/>
          </a:bodyPr>
          <a:lstStyle/>
          <a:p>
            <a:pPr marL="20171" marR="4611" indent="-9221" algn="ctr" defTabSz="829909">
              <a:lnSpc>
                <a:spcPct val="101600"/>
              </a:lnSpc>
              <a:spcBef>
                <a:spcPts val="86"/>
              </a:spcBef>
            </a:pPr>
            <a:r>
              <a:rPr lang="ja-JP" altLang="en-US" b="1" kern="0" spc="18">
                <a:solidFill>
                  <a:srgbClr val="FFFFFF"/>
                </a:solidFill>
                <a:latin typeface="UD デジタル 教科書体 NP" panose="02020400000000000000" pitchFamily="18" charset="-128"/>
                <a:ea typeface="UD デジタル 教科書体 NP" panose="02020400000000000000" pitchFamily="18" charset="-128"/>
                <a:cs typeface="MS PGothic"/>
              </a:rPr>
              <a:t>リボ払いは手数料が</a:t>
            </a:r>
            <a:r>
              <a:rPr lang="ja-JP" altLang="en-US" b="1" kern="0" spc="36">
                <a:solidFill>
                  <a:srgbClr val="FFFFFF"/>
                </a:solidFill>
                <a:latin typeface="UD デジタル 教科書体 NP" panose="02020400000000000000" pitchFamily="18" charset="-128"/>
                <a:ea typeface="UD デジタル 教科書体 NP" panose="02020400000000000000" pitchFamily="18" charset="-128"/>
                <a:cs typeface="MS PGothic"/>
              </a:rPr>
              <a:t>こんなにかかる！！</a:t>
            </a:r>
            <a:endParaRPr lang="ja-JP" altLang="en-US" b="1" kern="0" dirty="0">
              <a:solidFill>
                <a:sysClr val="windowText" lastClr="000000"/>
              </a:solidFill>
              <a:latin typeface="UD デジタル 教科書体 NP" panose="02020400000000000000" pitchFamily="18" charset="-128"/>
              <a:ea typeface="UD デジタル 教科書体 NP" panose="02020400000000000000" pitchFamily="18" charset="-128"/>
              <a:cs typeface="MS PGothic"/>
            </a:endParaRPr>
          </a:p>
        </p:txBody>
      </p:sp>
      <p:pic>
        <p:nvPicPr>
          <p:cNvPr id="4" name="図 3">
            <a:extLst>
              <a:ext uri="{FF2B5EF4-FFF2-40B4-BE49-F238E27FC236}">
                <a16:creationId xmlns:a16="http://schemas.microsoft.com/office/drawing/2014/main" id="{3ADC2B15-F565-814D-B64A-65A19FEAEC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02087" y="866279"/>
            <a:ext cx="8659264" cy="5429320"/>
          </a:xfrm>
          <a:prstGeom prst="rect">
            <a:avLst/>
          </a:prstGeom>
        </p:spPr>
      </p:pic>
    </p:spTree>
    <p:extLst>
      <p:ext uri="{BB962C8B-B14F-4D97-AF65-F5344CB8AC3E}">
        <p14:creationId xmlns:p14="http://schemas.microsoft.com/office/powerpoint/2010/main" val="237297854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19</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9795" y="11060"/>
            <a:ext cx="1183385" cy="5290109"/>
          </a:xfrm>
          <a:prstGeom prst="rect">
            <a:avLst/>
          </a:prstGeom>
        </p:spPr>
      </p:pic>
      <p:pic>
        <p:nvPicPr>
          <p:cNvPr id="7" name="図 6">
            <a:extLst>
              <a:ext uri="{FF2B5EF4-FFF2-40B4-BE49-F238E27FC236}">
                <a16:creationId xmlns:a16="http://schemas.microsoft.com/office/drawing/2014/main" id="{297C2BAB-FDC8-9D01-B47A-C9CBB25228B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83328" y="579574"/>
            <a:ext cx="8487943" cy="741226"/>
          </a:xfrm>
          <a:prstGeom prst="rect">
            <a:avLst/>
          </a:prstGeom>
        </p:spPr>
      </p:pic>
      <p:pic>
        <p:nvPicPr>
          <p:cNvPr id="8" name="図 7">
            <a:extLst>
              <a:ext uri="{FF2B5EF4-FFF2-40B4-BE49-F238E27FC236}">
                <a16:creationId xmlns:a16="http://schemas.microsoft.com/office/drawing/2014/main" id="{5EC73E1B-3841-64B3-886A-FE000547B5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23329" y="1782285"/>
            <a:ext cx="7840168" cy="4088087"/>
          </a:xfrm>
          <a:prstGeom prst="rect">
            <a:avLst/>
          </a:prstGeom>
        </p:spPr>
      </p:pic>
    </p:spTree>
    <p:extLst>
      <p:ext uri="{BB962C8B-B14F-4D97-AF65-F5344CB8AC3E}">
        <p14:creationId xmlns:p14="http://schemas.microsoft.com/office/powerpoint/2010/main" val="339978295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99450"/>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C7ECE6-92A4-F1E8-3516-8853E4A52457}"/>
              </a:ext>
            </a:extLst>
          </p:cNvPr>
          <p:cNvSpPr>
            <a:spLocks noGrp="1"/>
          </p:cNvSpPr>
          <p:nvPr>
            <p:ph type="title"/>
          </p:nvPr>
        </p:nvSpPr>
        <p:spPr>
          <a:xfrm>
            <a:off x="2636495" y="449373"/>
            <a:ext cx="3248918" cy="1521316"/>
          </a:xfrm>
        </p:spPr>
        <p:txBody>
          <a:bodyPr>
            <a:noAutofit/>
          </a:bodyPr>
          <a:lstStyle/>
          <a:p>
            <a:pPr algn="ctr">
              <a:lnSpc>
                <a:spcPct val="100000"/>
              </a:lnSpc>
            </a:pPr>
            <a:r>
              <a:rPr kumimoji="1" lang="ja-JP" altLang="en-US" b="1">
                <a:solidFill>
                  <a:schemeClr val="accent4"/>
                </a:solidFill>
                <a:latin typeface="Yu Gothic" panose="020B0400000000000000" pitchFamily="34" charset="-128"/>
                <a:ea typeface="Yu Gothic" panose="020B0400000000000000" pitchFamily="34" charset="-128"/>
              </a:rPr>
              <a:t>成人年齢は</a:t>
            </a:r>
            <a:br>
              <a:rPr kumimoji="1" lang="en-US" altLang="ja-JP" b="1" dirty="0">
                <a:solidFill>
                  <a:schemeClr val="accent4"/>
                </a:solidFill>
                <a:latin typeface="Yu Gothic" panose="020B0400000000000000" pitchFamily="34" charset="-128"/>
                <a:ea typeface="Yu Gothic" panose="020B0400000000000000" pitchFamily="34" charset="-128"/>
              </a:rPr>
            </a:br>
            <a:r>
              <a:rPr kumimoji="1" lang="en-US" altLang="ja-JP" b="1" dirty="0">
                <a:solidFill>
                  <a:schemeClr val="accent4"/>
                </a:solidFill>
                <a:latin typeface="Yu Gothic" panose="020B0400000000000000" pitchFamily="34" charset="-128"/>
                <a:ea typeface="Yu Gothic" panose="020B0400000000000000" pitchFamily="34" charset="-128"/>
              </a:rPr>
              <a:t>18</a:t>
            </a:r>
            <a:r>
              <a:rPr kumimoji="1" lang="ja-JP" altLang="en-US" b="1">
                <a:solidFill>
                  <a:schemeClr val="accent4"/>
                </a:solidFill>
                <a:latin typeface="Yu Gothic" panose="020B0400000000000000" pitchFamily="34" charset="-128"/>
                <a:ea typeface="Yu Gothic" panose="020B0400000000000000" pitchFamily="34" charset="-128"/>
              </a:rPr>
              <a:t>歳</a:t>
            </a:r>
            <a:endParaRPr kumimoji="1" lang="ja-JP" altLang="en-US" b="1" dirty="0">
              <a:solidFill>
                <a:schemeClr val="accent4"/>
              </a:solidFill>
              <a:latin typeface="Yu Gothic" panose="020B0400000000000000" pitchFamily="34" charset="-128"/>
              <a:ea typeface="Yu Gothic" panose="020B0400000000000000" pitchFamily="34" charset="-128"/>
            </a:endParaRPr>
          </a:p>
        </p:txBody>
      </p:sp>
      <p:sp>
        <p:nvSpPr>
          <p:cNvPr id="4" name="スライド番号プレースホルダー 3">
            <a:extLst>
              <a:ext uri="{FF2B5EF4-FFF2-40B4-BE49-F238E27FC236}">
                <a16:creationId xmlns:a16="http://schemas.microsoft.com/office/drawing/2014/main" id="{0CAFA75F-27BD-E507-1071-F5C7B9B9D955}"/>
              </a:ext>
            </a:extLst>
          </p:cNvPr>
          <p:cNvSpPr>
            <a:spLocks noGrp="1"/>
          </p:cNvSpPr>
          <p:nvPr>
            <p:ph type="sldNum" sz="quarter" idx="12"/>
          </p:nvPr>
        </p:nvSpPr>
        <p:spPr>
          <a:xfrm>
            <a:off x="11132692" y="6210484"/>
            <a:ext cx="830708" cy="365125"/>
          </a:xfrm>
        </p:spPr>
        <p:txBody>
          <a:bodyPr/>
          <a:lstStyle/>
          <a:p>
            <a:r>
              <a:rPr kumimoji="1" lang="en-US" altLang="ja-JP" sz="3200" b="1" dirty="0">
                <a:solidFill>
                  <a:schemeClr val="bg1"/>
                </a:solidFill>
              </a:rPr>
              <a:t>2</a:t>
            </a:r>
            <a:endParaRPr kumimoji="1" lang="ja-JP" altLang="en-US" sz="3200" b="1">
              <a:solidFill>
                <a:schemeClr val="bg1"/>
              </a:solidFill>
            </a:endParaRPr>
          </a:p>
        </p:txBody>
      </p:sp>
      <p:pic>
        <p:nvPicPr>
          <p:cNvPr id="10" name="図 9">
            <a:extLst>
              <a:ext uri="{FF2B5EF4-FFF2-40B4-BE49-F238E27FC236}">
                <a16:creationId xmlns:a16="http://schemas.microsoft.com/office/drawing/2014/main" id="{C98D5F4F-6553-13DA-9B94-3252AC093C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3539" y="-13933"/>
            <a:ext cx="1383486" cy="6203973"/>
          </a:xfrm>
          <a:prstGeom prst="rect">
            <a:avLst/>
          </a:prstGeom>
        </p:spPr>
      </p:pic>
      <p:sp>
        <p:nvSpPr>
          <p:cNvPr id="9" name="テキスト ボックス 8">
            <a:extLst>
              <a:ext uri="{FF2B5EF4-FFF2-40B4-BE49-F238E27FC236}">
                <a16:creationId xmlns:a16="http://schemas.microsoft.com/office/drawing/2014/main" id="{E3C5942D-6565-D762-DCA5-1901D274B8FC}"/>
              </a:ext>
            </a:extLst>
          </p:cNvPr>
          <p:cNvSpPr txBox="1"/>
          <p:nvPr/>
        </p:nvSpPr>
        <p:spPr>
          <a:xfrm>
            <a:off x="854312" y="1210031"/>
            <a:ext cx="821167" cy="707886"/>
          </a:xfrm>
          <a:prstGeom prst="rect">
            <a:avLst/>
          </a:prstGeom>
          <a:noFill/>
        </p:spPr>
        <p:txBody>
          <a:bodyPr wrap="square">
            <a:spAutoFit/>
          </a:bodyPr>
          <a:lstStyle/>
          <a:p>
            <a:r>
              <a:rPr lang="en-US" altLang="ja-JP" sz="4000" b="1" dirty="0">
                <a:solidFill>
                  <a:schemeClr val="bg1"/>
                </a:solidFill>
                <a:latin typeface="Yu Gothic" panose="020B0400000000000000" pitchFamily="34" charset="-128"/>
                <a:ea typeface="Yu Gothic" panose="020B0400000000000000" pitchFamily="34" charset="-128"/>
              </a:rPr>
              <a:t>18</a:t>
            </a:r>
            <a:endParaRPr lang="ja-JP" altLang="en-US" sz="4000">
              <a:solidFill>
                <a:schemeClr val="bg1"/>
              </a:solidFill>
            </a:endParaRPr>
          </a:p>
        </p:txBody>
      </p:sp>
      <p:sp>
        <p:nvSpPr>
          <p:cNvPr id="12" name="テキスト ボックス 11">
            <a:extLst>
              <a:ext uri="{FF2B5EF4-FFF2-40B4-BE49-F238E27FC236}">
                <a16:creationId xmlns:a16="http://schemas.microsoft.com/office/drawing/2014/main" id="{59A20EC1-3F71-0077-F4CC-51DAAA2EA97C}"/>
              </a:ext>
            </a:extLst>
          </p:cNvPr>
          <p:cNvSpPr txBox="1"/>
          <p:nvPr/>
        </p:nvSpPr>
        <p:spPr>
          <a:xfrm>
            <a:off x="285464" y="4940083"/>
            <a:ext cx="1939636" cy="523220"/>
          </a:xfrm>
          <a:prstGeom prst="rect">
            <a:avLst/>
          </a:prstGeom>
          <a:noFill/>
        </p:spPr>
        <p:txBody>
          <a:bodyPr wrap="square">
            <a:spAutoFit/>
          </a:bodyPr>
          <a:lstStyle/>
          <a:p>
            <a:pPr algn="ctr"/>
            <a:r>
              <a:rPr lang="ja-JP" altLang="en-US" sz="1400" b="1">
                <a:solidFill>
                  <a:schemeClr val="bg1"/>
                </a:solidFill>
                <a:latin typeface="Yu Gothic" panose="020B0400000000000000" pitchFamily="34" charset="-128"/>
                <a:ea typeface="Yu Gothic" panose="020B0400000000000000" pitchFamily="34" charset="-128"/>
              </a:rPr>
              <a:t>高校</a:t>
            </a:r>
            <a:r>
              <a:rPr lang="en-US" altLang="ja-JP" sz="1400" b="1" dirty="0">
                <a:solidFill>
                  <a:schemeClr val="bg1"/>
                </a:solidFill>
                <a:latin typeface="Yu Gothic" panose="020B0400000000000000" pitchFamily="34" charset="-128"/>
                <a:ea typeface="Yu Gothic" panose="020B0400000000000000" pitchFamily="34" charset="-128"/>
              </a:rPr>
              <a:t>3</a:t>
            </a:r>
            <a:r>
              <a:rPr lang="ja-JP" altLang="en-US" sz="1400" b="1">
                <a:solidFill>
                  <a:schemeClr val="bg1"/>
                </a:solidFill>
                <a:latin typeface="Yu Gothic" panose="020B0400000000000000" pitchFamily="34" charset="-128"/>
                <a:ea typeface="Yu Gothic" panose="020B0400000000000000" pitchFamily="34" charset="-128"/>
              </a:rPr>
              <a:t>年生の</a:t>
            </a:r>
            <a:endParaRPr lang="en-US" altLang="ja-JP" sz="1400" b="1" dirty="0">
              <a:solidFill>
                <a:schemeClr val="bg1"/>
              </a:solidFill>
              <a:latin typeface="Yu Gothic" panose="020B0400000000000000" pitchFamily="34" charset="-128"/>
              <a:ea typeface="Yu Gothic" panose="020B0400000000000000" pitchFamily="34" charset="-128"/>
            </a:endParaRPr>
          </a:p>
          <a:p>
            <a:pPr algn="ctr"/>
            <a:r>
              <a:rPr lang="ja-JP" altLang="en-US" sz="1400" b="1">
                <a:solidFill>
                  <a:schemeClr val="bg1"/>
                </a:solidFill>
                <a:latin typeface="Yu Gothic" panose="020B0400000000000000" pitchFamily="34" charset="-128"/>
                <a:ea typeface="Yu Gothic" panose="020B0400000000000000" pitchFamily="34" charset="-128"/>
              </a:rPr>
              <a:t>間に満</a:t>
            </a:r>
            <a:r>
              <a:rPr lang="en-US" altLang="ja-JP" sz="1400" b="1" dirty="0">
                <a:solidFill>
                  <a:schemeClr val="bg1"/>
                </a:solidFill>
                <a:latin typeface="Yu Gothic" panose="020B0400000000000000" pitchFamily="34" charset="-128"/>
                <a:ea typeface="Yu Gothic" panose="020B0400000000000000" pitchFamily="34" charset="-128"/>
              </a:rPr>
              <a:t>18</a:t>
            </a:r>
            <a:r>
              <a:rPr lang="ja-JP" altLang="en-US" sz="1400" b="1">
                <a:solidFill>
                  <a:schemeClr val="bg1"/>
                </a:solidFill>
                <a:latin typeface="Yu Gothic" panose="020B0400000000000000" pitchFamily="34" charset="-128"/>
                <a:ea typeface="Yu Gothic" panose="020B0400000000000000" pitchFamily="34" charset="-128"/>
              </a:rPr>
              <a:t>歳</a:t>
            </a:r>
            <a:endParaRPr lang="ja-JP" altLang="en-US" sz="1400" b="1" dirty="0">
              <a:solidFill>
                <a:schemeClr val="bg1"/>
              </a:solidFill>
              <a:latin typeface="Yu Gothic" panose="020B0400000000000000" pitchFamily="34" charset="-128"/>
              <a:ea typeface="Yu Gothic" panose="020B0400000000000000" pitchFamily="34" charset="-128"/>
            </a:endParaRPr>
          </a:p>
        </p:txBody>
      </p:sp>
      <p:grpSp>
        <p:nvGrpSpPr>
          <p:cNvPr id="32" name="グループ化 31">
            <a:extLst>
              <a:ext uri="{FF2B5EF4-FFF2-40B4-BE49-F238E27FC236}">
                <a16:creationId xmlns:a16="http://schemas.microsoft.com/office/drawing/2014/main" id="{852DF6BA-05EF-5591-9386-47A2F9968036}"/>
              </a:ext>
            </a:extLst>
          </p:cNvPr>
          <p:cNvGrpSpPr/>
          <p:nvPr/>
        </p:nvGrpSpPr>
        <p:grpSpPr>
          <a:xfrm>
            <a:off x="6156960" y="654531"/>
            <a:ext cx="5382714" cy="980709"/>
            <a:chOff x="6156960" y="1008474"/>
            <a:chExt cx="5382714" cy="980709"/>
          </a:xfrm>
        </p:grpSpPr>
        <p:pic>
          <p:nvPicPr>
            <p:cNvPr id="26" name="図 25">
              <a:extLst>
                <a:ext uri="{FF2B5EF4-FFF2-40B4-BE49-F238E27FC236}">
                  <a16:creationId xmlns:a16="http://schemas.microsoft.com/office/drawing/2014/main" id="{1599D729-C1B4-8FC1-4D3B-0344838E6B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98487" y="1008474"/>
              <a:ext cx="4841187" cy="980709"/>
            </a:xfrm>
            <a:prstGeom prst="rect">
              <a:avLst/>
            </a:prstGeom>
          </p:spPr>
        </p:pic>
        <p:sp>
          <p:nvSpPr>
            <p:cNvPr id="27" name="三角形 26">
              <a:extLst>
                <a:ext uri="{FF2B5EF4-FFF2-40B4-BE49-F238E27FC236}">
                  <a16:creationId xmlns:a16="http://schemas.microsoft.com/office/drawing/2014/main" id="{A7B621AD-9AA0-7496-1199-09EFDEABA0D1}"/>
                </a:ext>
              </a:extLst>
            </p:cNvPr>
            <p:cNvSpPr/>
            <p:nvPr/>
          </p:nvSpPr>
          <p:spPr>
            <a:xfrm rot="5400000">
              <a:off x="6134365" y="1396218"/>
              <a:ext cx="327615" cy="282426"/>
            </a:xfrm>
            <a:prstGeom prst="triangl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pic>
        <p:nvPicPr>
          <p:cNvPr id="29" name="図 28">
            <a:extLst>
              <a:ext uri="{FF2B5EF4-FFF2-40B4-BE49-F238E27FC236}">
                <a16:creationId xmlns:a16="http://schemas.microsoft.com/office/drawing/2014/main" id="{A9FA1F45-D6AE-D9A6-1BF6-AABF800047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37858" y="2177935"/>
            <a:ext cx="7434892" cy="4230692"/>
          </a:xfrm>
          <a:prstGeom prst="rect">
            <a:avLst/>
          </a:prstGeom>
        </p:spPr>
      </p:pic>
      <p:sp>
        <p:nvSpPr>
          <p:cNvPr id="34" name="テキスト ボックス 33">
            <a:extLst>
              <a:ext uri="{FF2B5EF4-FFF2-40B4-BE49-F238E27FC236}">
                <a16:creationId xmlns:a16="http://schemas.microsoft.com/office/drawing/2014/main" id="{02765996-F028-4D0D-868E-5DD44B2B50C3}"/>
              </a:ext>
            </a:extLst>
          </p:cNvPr>
          <p:cNvSpPr txBox="1"/>
          <p:nvPr/>
        </p:nvSpPr>
        <p:spPr>
          <a:xfrm>
            <a:off x="3499659" y="2408180"/>
            <a:ext cx="4098174" cy="523220"/>
          </a:xfrm>
          <a:prstGeom prst="rect">
            <a:avLst/>
          </a:prstGeom>
          <a:noFill/>
        </p:spPr>
        <p:txBody>
          <a:bodyPr wrap="square">
            <a:spAutoFit/>
          </a:bodyPr>
          <a:lstStyle/>
          <a:p>
            <a:r>
              <a:rPr lang="ja-JP" altLang="en-US" sz="2800" b="1">
                <a:solidFill>
                  <a:schemeClr val="bg1"/>
                </a:solidFill>
                <a:latin typeface="Yu Gothic" panose="020B0400000000000000" pitchFamily="34" charset="-128"/>
                <a:ea typeface="Yu Gothic" panose="020B0400000000000000" pitchFamily="34" charset="-128"/>
              </a:rPr>
              <a:t>携帯電話の契約</a:t>
            </a:r>
          </a:p>
        </p:txBody>
      </p:sp>
      <p:pic>
        <p:nvPicPr>
          <p:cNvPr id="35" name="図 34">
            <a:extLst>
              <a:ext uri="{FF2B5EF4-FFF2-40B4-BE49-F238E27FC236}">
                <a16:creationId xmlns:a16="http://schemas.microsoft.com/office/drawing/2014/main" id="{5A96FF5C-C8F8-1CCB-6319-F600F8EDFFB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747533" y="2366146"/>
            <a:ext cx="528614" cy="523220"/>
          </a:xfrm>
          <a:prstGeom prst="rect">
            <a:avLst/>
          </a:prstGeom>
        </p:spPr>
      </p:pic>
      <p:sp>
        <p:nvSpPr>
          <p:cNvPr id="38" name="テキスト ボックス 37">
            <a:extLst>
              <a:ext uri="{FF2B5EF4-FFF2-40B4-BE49-F238E27FC236}">
                <a16:creationId xmlns:a16="http://schemas.microsoft.com/office/drawing/2014/main" id="{B937E1B3-1A70-01CE-D7BD-0F388F7BE0ED}"/>
              </a:ext>
            </a:extLst>
          </p:cNvPr>
          <p:cNvSpPr txBox="1"/>
          <p:nvPr/>
        </p:nvSpPr>
        <p:spPr>
          <a:xfrm>
            <a:off x="3499659" y="4037475"/>
            <a:ext cx="4829694" cy="523220"/>
          </a:xfrm>
          <a:prstGeom prst="rect">
            <a:avLst/>
          </a:prstGeom>
          <a:noFill/>
        </p:spPr>
        <p:txBody>
          <a:bodyPr wrap="square">
            <a:spAutoFit/>
          </a:bodyPr>
          <a:lstStyle/>
          <a:p>
            <a:r>
              <a:rPr lang="ja-JP" altLang="en-US" sz="2800" b="1">
                <a:solidFill>
                  <a:schemeClr val="bg1"/>
                </a:solidFill>
                <a:latin typeface="Yu Gothic" panose="020B0400000000000000" pitchFamily="34" charset="-128"/>
                <a:ea typeface="Yu Gothic" panose="020B0400000000000000" pitchFamily="34" charset="-128"/>
              </a:rPr>
              <a:t>大型・中型自動車免許取得</a:t>
            </a:r>
          </a:p>
        </p:txBody>
      </p:sp>
      <p:sp>
        <p:nvSpPr>
          <p:cNvPr id="40" name="テキスト ボックス 39">
            <a:extLst>
              <a:ext uri="{FF2B5EF4-FFF2-40B4-BE49-F238E27FC236}">
                <a16:creationId xmlns:a16="http://schemas.microsoft.com/office/drawing/2014/main" id="{3835C02A-9612-B916-EE59-BE7083F33B14}"/>
              </a:ext>
            </a:extLst>
          </p:cNvPr>
          <p:cNvSpPr txBox="1"/>
          <p:nvPr/>
        </p:nvSpPr>
        <p:spPr>
          <a:xfrm>
            <a:off x="3499659" y="4802246"/>
            <a:ext cx="4098174" cy="523220"/>
          </a:xfrm>
          <a:prstGeom prst="rect">
            <a:avLst/>
          </a:prstGeom>
          <a:noFill/>
        </p:spPr>
        <p:txBody>
          <a:bodyPr wrap="square">
            <a:spAutoFit/>
          </a:bodyPr>
          <a:lstStyle/>
          <a:p>
            <a:r>
              <a:rPr lang="ja-JP" altLang="en-US" sz="2800" b="1">
                <a:solidFill>
                  <a:schemeClr val="bg1"/>
                </a:solidFill>
                <a:latin typeface="Yu Gothic" panose="020B0400000000000000" pitchFamily="34" charset="-128"/>
                <a:ea typeface="Yu Gothic" panose="020B0400000000000000" pitchFamily="34" charset="-128"/>
              </a:rPr>
              <a:t>賃貸契約</a:t>
            </a:r>
          </a:p>
        </p:txBody>
      </p:sp>
      <p:sp>
        <p:nvSpPr>
          <p:cNvPr id="41" name="テキスト ボックス 40">
            <a:extLst>
              <a:ext uri="{FF2B5EF4-FFF2-40B4-BE49-F238E27FC236}">
                <a16:creationId xmlns:a16="http://schemas.microsoft.com/office/drawing/2014/main" id="{25A188A4-3E69-62EF-08DD-FB0628E0C0F7}"/>
              </a:ext>
            </a:extLst>
          </p:cNvPr>
          <p:cNvSpPr txBox="1"/>
          <p:nvPr/>
        </p:nvSpPr>
        <p:spPr>
          <a:xfrm>
            <a:off x="3499659" y="5650145"/>
            <a:ext cx="4098174" cy="523220"/>
          </a:xfrm>
          <a:prstGeom prst="rect">
            <a:avLst/>
          </a:prstGeom>
          <a:noFill/>
        </p:spPr>
        <p:txBody>
          <a:bodyPr wrap="square">
            <a:spAutoFit/>
          </a:bodyPr>
          <a:lstStyle/>
          <a:p>
            <a:r>
              <a:rPr lang="ja-JP" altLang="en-US" sz="2800" b="1">
                <a:solidFill>
                  <a:schemeClr val="bg1"/>
                </a:solidFill>
                <a:latin typeface="Yu Gothic" panose="020B0400000000000000" pitchFamily="34" charset="-128"/>
                <a:ea typeface="Yu Gothic" panose="020B0400000000000000" pitchFamily="34" charset="-128"/>
              </a:rPr>
              <a:t>競馬・競輪</a:t>
            </a:r>
          </a:p>
        </p:txBody>
      </p:sp>
      <p:grpSp>
        <p:nvGrpSpPr>
          <p:cNvPr id="47" name="グループ化 46">
            <a:extLst>
              <a:ext uri="{FF2B5EF4-FFF2-40B4-BE49-F238E27FC236}">
                <a16:creationId xmlns:a16="http://schemas.microsoft.com/office/drawing/2014/main" id="{A782E3E0-47E0-3305-63BA-B3953A8BD6F7}"/>
              </a:ext>
            </a:extLst>
          </p:cNvPr>
          <p:cNvGrpSpPr/>
          <p:nvPr/>
        </p:nvGrpSpPr>
        <p:grpSpPr>
          <a:xfrm>
            <a:off x="3499659" y="3206202"/>
            <a:ext cx="5619421" cy="523220"/>
            <a:chOff x="3499659" y="3206202"/>
            <a:chExt cx="5619421" cy="523220"/>
          </a:xfrm>
        </p:grpSpPr>
        <p:sp>
          <p:nvSpPr>
            <p:cNvPr id="36" name="テキスト ボックス 35">
              <a:extLst>
                <a:ext uri="{FF2B5EF4-FFF2-40B4-BE49-F238E27FC236}">
                  <a16:creationId xmlns:a16="http://schemas.microsoft.com/office/drawing/2014/main" id="{4C2F8804-6DBF-B6ED-40F8-D800EB775ACF}"/>
                </a:ext>
              </a:extLst>
            </p:cNvPr>
            <p:cNvSpPr txBox="1"/>
            <p:nvPr/>
          </p:nvSpPr>
          <p:spPr>
            <a:xfrm>
              <a:off x="3499659" y="3206202"/>
              <a:ext cx="1986741" cy="523220"/>
            </a:xfrm>
            <a:prstGeom prst="rect">
              <a:avLst/>
            </a:prstGeom>
            <a:noFill/>
          </p:spPr>
          <p:txBody>
            <a:bodyPr wrap="square">
              <a:spAutoFit/>
            </a:bodyPr>
            <a:lstStyle/>
            <a:p>
              <a:r>
                <a:rPr lang="ja-JP" altLang="en-US" sz="2800" b="1">
                  <a:solidFill>
                    <a:schemeClr val="bg1"/>
                  </a:solidFill>
                  <a:latin typeface="Yu Gothic" panose="020B0400000000000000" pitchFamily="34" charset="-128"/>
                  <a:ea typeface="Yu Gothic" panose="020B0400000000000000" pitchFamily="34" charset="-128"/>
                </a:rPr>
                <a:t>銀行ロ</a:t>
              </a:r>
              <a:r>
                <a:rPr lang="en-US" altLang="ja-JP" sz="2800" b="1" dirty="0">
                  <a:solidFill>
                    <a:schemeClr val="bg1"/>
                  </a:solidFill>
                  <a:latin typeface="Yu Gothic" panose="020B0400000000000000" pitchFamily="34" charset="-128"/>
                  <a:ea typeface="Yu Gothic" panose="020B0400000000000000" pitchFamily="34" charset="-128"/>
                </a:rPr>
                <a:t>―</a:t>
              </a:r>
              <a:r>
                <a:rPr lang="ja-JP" altLang="en-US" sz="2800" b="1">
                  <a:solidFill>
                    <a:schemeClr val="bg1"/>
                  </a:solidFill>
                  <a:latin typeface="Yu Gothic" panose="020B0400000000000000" pitchFamily="34" charset="-128"/>
                  <a:ea typeface="Yu Gothic" panose="020B0400000000000000" pitchFamily="34" charset="-128"/>
                </a:rPr>
                <a:t>ン</a:t>
              </a:r>
            </a:p>
          </p:txBody>
        </p:sp>
        <p:sp>
          <p:nvSpPr>
            <p:cNvPr id="42" name="テキスト ボックス 41">
              <a:extLst>
                <a:ext uri="{FF2B5EF4-FFF2-40B4-BE49-F238E27FC236}">
                  <a16:creationId xmlns:a16="http://schemas.microsoft.com/office/drawing/2014/main" id="{8C6E6AFD-EB52-E42B-A68F-D670FD5F5B88}"/>
                </a:ext>
              </a:extLst>
            </p:cNvPr>
            <p:cNvSpPr txBox="1"/>
            <p:nvPr/>
          </p:nvSpPr>
          <p:spPr>
            <a:xfrm>
              <a:off x="5436544" y="3239453"/>
              <a:ext cx="3682536" cy="461665"/>
            </a:xfrm>
            <a:prstGeom prst="rect">
              <a:avLst/>
            </a:prstGeom>
            <a:noFill/>
          </p:spPr>
          <p:txBody>
            <a:bodyPr wrap="square">
              <a:spAutoFit/>
            </a:bodyPr>
            <a:lstStyle/>
            <a:p>
              <a:r>
                <a:rPr lang="en-US" altLang="ja-JP" sz="2400" b="1" dirty="0">
                  <a:solidFill>
                    <a:schemeClr val="bg1"/>
                  </a:solidFill>
                  <a:latin typeface="Yu Gothic" panose="020B0400000000000000" pitchFamily="34" charset="-128"/>
                  <a:ea typeface="Yu Gothic" panose="020B0400000000000000" pitchFamily="34" charset="-128"/>
                </a:rPr>
                <a:t>※</a:t>
              </a:r>
              <a:r>
                <a:rPr lang="ja-JP" altLang="en-US" sz="2400" b="1">
                  <a:solidFill>
                    <a:schemeClr val="bg1"/>
                  </a:solidFill>
                  <a:latin typeface="Yu Gothic" panose="020B0400000000000000" pitchFamily="34" charset="-128"/>
                  <a:ea typeface="Yu Gothic" panose="020B0400000000000000" pitchFamily="34" charset="-128"/>
                </a:rPr>
                <a:t>各銀行のルールによる</a:t>
              </a:r>
            </a:p>
          </p:txBody>
        </p:sp>
      </p:grpSp>
      <p:pic>
        <p:nvPicPr>
          <p:cNvPr id="43" name="図 42">
            <a:extLst>
              <a:ext uri="{FF2B5EF4-FFF2-40B4-BE49-F238E27FC236}">
                <a16:creationId xmlns:a16="http://schemas.microsoft.com/office/drawing/2014/main" id="{A97FC808-B040-E3D7-2C28-BF26D03F9EF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747533" y="3192056"/>
            <a:ext cx="528614" cy="523220"/>
          </a:xfrm>
          <a:prstGeom prst="rect">
            <a:avLst/>
          </a:prstGeom>
        </p:spPr>
      </p:pic>
      <p:pic>
        <p:nvPicPr>
          <p:cNvPr id="44" name="図 43">
            <a:extLst>
              <a:ext uri="{FF2B5EF4-FFF2-40B4-BE49-F238E27FC236}">
                <a16:creationId xmlns:a16="http://schemas.microsoft.com/office/drawing/2014/main" id="{50BF40F7-D947-B4E0-FC17-483F7F72D71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747533" y="4843876"/>
            <a:ext cx="528614" cy="523220"/>
          </a:xfrm>
          <a:prstGeom prst="rect">
            <a:avLst/>
          </a:prstGeom>
        </p:spPr>
      </p:pic>
      <p:pic>
        <p:nvPicPr>
          <p:cNvPr id="45" name="図 44">
            <a:extLst>
              <a:ext uri="{FF2B5EF4-FFF2-40B4-BE49-F238E27FC236}">
                <a16:creationId xmlns:a16="http://schemas.microsoft.com/office/drawing/2014/main" id="{0A16FE59-31B7-F415-F4DB-90C45B58B9F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30600" y="3998215"/>
            <a:ext cx="528614" cy="528614"/>
          </a:xfrm>
          <a:prstGeom prst="rect">
            <a:avLst/>
          </a:prstGeom>
        </p:spPr>
      </p:pic>
      <p:pic>
        <p:nvPicPr>
          <p:cNvPr id="46" name="図 45">
            <a:extLst>
              <a:ext uri="{FF2B5EF4-FFF2-40B4-BE49-F238E27FC236}">
                <a16:creationId xmlns:a16="http://schemas.microsoft.com/office/drawing/2014/main" id="{C2B5796B-7460-62F1-64C0-9288E6046AB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30600" y="5674615"/>
            <a:ext cx="528614" cy="528614"/>
          </a:xfrm>
          <a:prstGeom prst="rect">
            <a:avLst/>
          </a:prstGeom>
        </p:spPr>
      </p:pic>
    </p:spTree>
    <p:extLst>
      <p:ext uri="{BB962C8B-B14F-4D97-AF65-F5344CB8AC3E}">
        <p14:creationId xmlns:p14="http://schemas.microsoft.com/office/powerpoint/2010/main" val="1527875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par>
                                <p:cTn id="13" presetID="9"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dissolv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dissolv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dissolve">
                                      <p:cBhvr>
                                        <p:cTn id="25" dur="500"/>
                                        <p:tgtEl>
                                          <p:spTgt spid="4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dissolve">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dissolv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dissolve">
                                      <p:cBhvr>
                                        <p:cTn id="40" dur="5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dissolv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44"/>
                                        </p:tgtEl>
                                        <p:attrNameLst>
                                          <p:attrName>style.visibility</p:attrName>
                                        </p:attrNameLst>
                                      </p:cBhvr>
                                      <p:to>
                                        <p:strVal val="visible"/>
                                      </p:to>
                                    </p:set>
                                    <p:animEffect transition="in" filter="dissolve">
                                      <p:cBhvr>
                                        <p:cTn id="50" dur="500"/>
                                        <p:tgtEl>
                                          <p:spTgt spid="44"/>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dissolve">
                                      <p:cBhvr>
                                        <p:cTn id="55" dur="500"/>
                                        <p:tgtEl>
                                          <p:spTgt spid="41"/>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nodeType="click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dissolve">
                                      <p:cBhvr>
                                        <p:cTn id="6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p:bldP spid="40" grpId="0"/>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20</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BECA8D8-A504-F1D1-D41D-12117C8FF91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9795" y="-9427"/>
            <a:ext cx="1170872" cy="6443673"/>
          </a:xfrm>
          <a:prstGeom prst="rect">
            <a:avLst/>
          </a:prstGeom>
        </p:spPr>
      </p:pic>
      <p:pic>
        <p:nvPicPr>
          <p:cNvPr id="7" name="図 6">
            <a:extLst>
              <a:ext uri="{FF2B5EF4-FFF2-40B4-BE49-F238E27FC236}">
                <a16:creationId xmlns:a16="http://schemas.microsoft.com/office/drawing/2014/main" id="{BA3D09B3-AFB9-EA1E-BAD7-061CDA3BB5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75146" y="2053119"/>
            <a:ext cx="8977059" cy="2751762"/>
          </a:xfrm>
          <a:prstGeom prst="rect">
            <a:avLst/>
          </a:prstGeom>
        </p:spPr>
      </p:pic>
    </p:spTree>
    <p:extLst>
      <p:ext uri="{BB962C8B-B14F-4D97-AF65-F5344CB8AC3E}">
        <p14:creationId xmlns:p14="http://schemas.microsoft.com/office/powerpoint/2010/main" val="196533317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lang="en-US" altLang="ja-JP" sz="2800" b="1" dirty="0">
                <a:solidFill>
                  <a:srgbClr val="FFF8E8"/>
                </a:solidFill>
              </a:rPr>
              <a:t>21</a:t>
            </a:r>
            <a:endParaRPr kumimoji="1" lang="ja-JP" altLang="en-US" sz="2800" b="1">
              <a:solidFill>
                <a:srgbClr val="FFF8E8"/>
              </a:solidFill>
            </a:endParaRPr>
          </a:p>
        </p:txBody>
      </p:sp>
      <p:pic>
        <p:nvPicPr>
          <p:cNvPr id="2" name="図 1">
            <a:extLst>
              <a:ext uri="{FF2B5EF4-FFF2-40B4-BE49-F238E27FC236}">
                <a16:creationId xmlns:a16="http://schemas.microsoft.com/office/drawing/2014/main" id="{0BECA8D8-A504-F1D1-D41D-12117C8FF91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072" y="-9427"/>
            <a:ext cx="1168318" cy="6443673"/>
          </a:xfrm>
          <a:prstGeom prst="rect">
            <a:avLst/>
          </a:prstGeom>
        </p:spPr>
      </p:pic>
      <p:pic>
        <p:nvPicPr>
          <p:cNvPr id="5" name="図 4">
            <a:extLst>
              <a:ext uri="{FF2B5EF4-FFF2-40B4-BE49-F238E27FC236}">
                <a16:creationId xmlns:a16="http://schemas.microsoft.com/office/drawing/2014/main" id="{0A11D2DF-78A8-17BE-EA26-8BC7522558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35891" y="1118994"/>
            <a:ext cx="6348265" cy="547968"/>
          </a:xfrm>
          <a:prstGeom prst="rect">
            <a:avLst/>
          </a:prstGeom>
        </p:spPr>
      </p:pic>
      <p:grpSp>
        <p:nvGrpSpPr>
          <p:cNvPr id="17" name="グループ化 16">
            <a:extLst>
              <a:ext uri="{FF2B5EF4-FFF2-40B4-BE49-F238E27FC236}">
                <a16:creationId xmlns:a16="http://schemas.microsoft.com/office/drawing/2014/main" id="{A416F5C1-8126-0C5B-7B93-103AD8DB27AB}"/>
              </a:ext>
            </a:extLst>
          </p:cNvPr>
          <p:cNvGrpSpPr/>
          <p:nvPr/>
        </p:nvGrpSpPr>
        <p:grpSpPr>
          <a:xfrm>
            <a:off x="3101210" y="2423380"/>
            <a:ext cx="2011240" cy="3095901"/>
            <a:chOff x="3101210" y="2423380"/>
            <a:chExt cx="2011240" cy="3095901"/>
          </a:xfrm>
        </p:grpSpPr>
        <p:pic>
          <p:nvPicPr>
            <p:cNvPr id="9" name="図 8">
              <a:extLst>
                <a:ext uri="{FF2B5EF4-FFF2-40B4-BE49-F238E27FC236}">
                  <a16:creationId xmlns:a16="http://schemas.microsoft.com/office/drawing/2014/main" id="{DDE0FAF9-ADFA-48C9-86D4-4552DB7F203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635891" y="4956550"/>
              <a:ext cx="1120482" cy="562731"/>
            </a:xfrm>
            <a:prstGeom prst="rect">
              <a:avLst/>
            </a:prstGeom>
          </p:spPr>
        </p:pic>
        <p:pic>
          <p:nvPicPr>
            <p:cNvPr id="12" name="図 11">
              <a:extLst>
                <a:ext uri="{FF2B5EF4-FFF2-40B4-BE49-F238E27FC236}">
                  <a16:creationId xmlns:a16="http://schemas.microsoft.com/office/drawing/2014/main" id="{7972FB8D-B245-5744-C4A5-764A9BDF1F7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101210" y="2423380"/>
              <a:ext cx="2011240" cy="2011240"/>
            </a:xfrm>
            <a:prstGeom prst="rect">
              <a:avLst/>
            </a:prstGeom>
          </p:spPr>
        </p:pic>
      </p:grpSp>
      <p:grpSp>
        <p:nvGrpSpPr>
          <p:cNvPr id="15" name="グループ化 14">
            <a:extLst>
              <a:ext uri="{FF2B5EF4-FFF2-40B4-BE49-F238E27FC236}">
                <a16:creationId xmlns:a16="http://schemas.microsoft.com/office/drawing/2014/main" id="{58021E08-920B-B527-020A-7638CC5F2565}"/>
              </a:ext>
            </a:extLst>
          </p:cNvPr>
          <p:cNvGrpSpPr/>
          <p:nvPr/>
        </p:nvGrpSpPr>
        <p:grpSpPr>
          <a:xfrm>
            <a:off x="5665782" y="2423380"/>
            <a:ext cx="2140820" cy="3081721"/>
            <a:chOff x="5665782" y="2423380"/>
            <a:chExt cx="2140820" cy="3081721"/>
          </a:xfrm>
        </p:grpSpPr>
        <p:pic>
          <p:nvPicPr>
            <p:cNvPr id="10" name="図 9">
              <a:extLst>
                <a:ext uri="{FF2B5EF4-FFF2-40B4-BE49-F238E27FC236}">
                  <a16:creationId xmlns:a16="http://schemas.microsoft.com/office/drawing/2014/main" id="{4447A7EA-BD92-6E99-ECB0-0DB67B3D79F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665782" y="4893438"/>
              <a:ext cx="2140820" cy="611663"/>
            </a:xfrm>
            <a:prstGeom prst="rect">
              <a:avLst/>
            </a:prstGeom>
          </p:spPr>
        </p:pic>
        <p:pic>
          <p:nvPicPr>
            <p:cNvPr id="13" name="図 12">
              <a:extLst>
                <a:ext uri="{FF2B5EF4-FFF2-40B4-BE49-F238E27FC236}">
                  <a16:creationId xmlns:a16="http://schemas.microsoft.com/office/drawing/2014/main" id="{91CE53C8-DCFC-1690-53CC-6CAF67B7437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730572" y="2423380"/>
              <a:ext cx="2011240" cy="2011240"/>
            </a:xfrm>
            <a:prstGeom prst="rect">
              <a:avLst/>
            </a:prstGeom>
          </p:spPr>
        </p:pic>
      </p:grpSp>
      <p:grpSp>
        <p:nvGrpSpPr>
          <p:cNvPr id="16" name="グループ化 15">
            <a:extLst>
              <a:ext uri="{FF2B5EF4-FFF2-40B4-BE49-F238E27FC236}">
                <a16:creationId xmlns:a16="http://schemas.microsoft.com/office/drawing/2014/main" id="{3B883556-D00A-F6B0-479D-C5824D4FF1D5}"/>
              </a:ext>
            </a:extLst>
          </p:cNvPr>
          <p:cNvGrpSpPr/>
          <p:nvPr/>
        </p:nvGrpSpPr>
        <p:grpSpPr>
          <a:xfrm>
            <a:off x="8359934" y="2423380"/>
            <a:ext cx="2364317" cy="3073490"/>
            <a:chOff x="8359934" y="2423380"/>
            <a:chExt cx="2364317" cy="3073490"/>
          </a:xfrm>
        </p:grpSpPr>
        <p:pic>
          <p:nvPicPr>
            <p:cNvPr id="11" name="図 10">
              <a:extLst>
                <a:ext uri="{FF2B5EF4-FFF2-40B4-BE49-F238E27FC236}">
                  <a16:creationId xmlns:a16="http://schemas.microsoft.com/office/drawing/2014/main" id="{A720D177-5126-6717-C81B-3090B143AE5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359934" y="4885206"/>
              <a:ext cx="2364317" cy="611664"/>
            </a:xfrm>
            <a:prstGeom prst="rect">
              <a:avLst/>
            </a:prstGeom>
          </p:spPr>
        </p:pic>
        <p:pic>
          <p:nvPicPr>
            <p:cNvPr id="14" name="図 13">
              <a:extLst>
                <a:ext uri="{FF2B5EF4-FFF2-40B4-BE49-F238E27FC236}">
                  <a16:creationId xmlns:a16="http://schemas.microsoft.com/office/drawing/2014/main" id="{04E3B87F-D2D2-74D4-2698-2CD667E9064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8359934" y="2423380"/>
              <a:ext cx="2011240" cy="2011240"/>
            </a:xfrm>
            <a:prstGeom prst="rect">
              <a:avLst/>
            </a:prstGeom>
          </p:spPr>
        </p:pic>
      </p:grpSp>
    </p:spTree>
    <p:extLst>
      <p:ext uri="{BB962C8B-B14F-4D97-AF65-F5344CB8AC3E}">
        <p14:creationId xmlns:p14="http://schemas.microsoft.com/office/powerpoint/2010/main" val="28847315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p:tgtEl>
                                          <p:spTgt spid="15"/>
                                        </p:tgtEl>
                                        <p:attrNameLst>
                                          <p:attrName>ppt_y</p:attrName>
                                        </p:attrNameLst>
                                      </p:cBhvr>
                                      <p:tavLst>
                                        <p:tav tm="0">
                                          <p:val>
                                            <p:strVal val="#ppt_y+#ppt_h*1.125000"/>
                                          </p:val>
                                        </p:tav>
                                        <p:tav tm="100000">
                                          <p:val>
                                            <p:strVal val="#ppt_y"/>
                                          </p:val>
                                        </p:tav>
                                      </p:tavLst>
                                    </p:anim>
                                    <p:animEffect transition="in" filter="wipe(up)">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p:tgtEl>
                                          <p:spTgt spid="16"/>
                                        </p:tgtEl>
                                        <p:attrNameLst>
                                          <p:attrName>ppt_y</p:attrName>
                                        </p:attrNameLst>
                                      </p:cBhvr>
                                      <p:tavLst>
                                        <p:tav tm="0">
                                          <p:val>
                                            <p:strVal val="#ppt_y+#ppt_h*1.125000"/>
                                          </p:val>
                                        </p:tav>
                                        <p:tav tm="100000">
                                          <p:val>
                                            <p:strVal val="#ppt_y"/>
                                          </p:val>
                                        </p:tav>
                                      </p:tavLst>
                                    </p:anim>
                                    <p:animEffect transition="in" filter="wipe(up)">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8B71AC6F-DC4E-1302-8103-91A722DAF356}"/>
              </a:ext>
            </a:extLst>
          </p:cNvPr>
          <p:cNvPicPr>
            <a:picLocks noGrp="1" noRot="1" noChangeAspect="1" noMove="1" noResize="1" noEditPoints="1" noAdjustHandles="1" noChangeArrowheads="1" noChangeShapeType="1" noCrop="1"/>
          </p:cNvPicPr>
          <p:nvPr/>
        </p:nvPicPr>
        <p:blipFill>
          <a:blip r:embed="rId2"/>
          <a:stretch>
            <a:fillRect/>
          </a:stretch>
        </p:blipFill>
        <p:spPr>
          <a:xfrm>
            <a:off x="-85857" y="-151699"/>
            <a:ext cx="12373549" cy="7137784"/>
          </a:xfrm>
          <a:prstGeom prst="rect">
            <a:avLst/>
          </a:prstGeom>
        </p:spPr>
      </p:pic>
      <p:sp>
        <p:nvSpPr>
          <p:cNvPr id="2" name="正方形/長方形 1">
            <a:extLst>
              <a:ext uri="{FF2B5EF4-FFF2-40B4-BE49-F238E27FC236}">
                <a16:creationId xmlns:a16="http://schemas.microsoft.com/office/drawing/2014/main" id="{B293B1C9-A8CD-C64F-7CB0-4122909A38F9}"/>
              </a:ext>
            </a:extLst>
          </p:cNvPr>
          <p:cNvSpPr/>
          <p:nvPr/>
        </p:nvSpPr>
        <p:spPr>
          <a:xfrm>
            <a:off x="346098" y="335319"/>
            <a:ext cx="11499803" cy="6162261"/>
          </a:xfrm>
          <a:prstGeom prst="rect">
            <a:avLst/>
          </a:prstGeom>
          <a:solidFill>
            <a:srgbClr val="F48A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273AB20-816D-4206-9ADB-E717CC5AC62A}"/>
              </a:ext>
            </a:extLst>
          </p:cNvPr>
          <p:cNvSpPr txBox="1"/>
          <p:nvPr/>
        </p:nvSpPr>
        <p:spPr>
          <a:xfrm>
            <a:off x="-1173892" y="2990335"/>
            <a:ext cx="184731" cy="369332"/>
          </a:xfrm>
          <a:prstGeom prst="rect">
            <a:avLst/>
          </a:prstGeom>
          <a:noFill/>
        </p:spPr>
        <p:txBody>
          <a:bodyPr wrap="none" rtlCol="0">
            <a:spAutoFit/>
          </a:bodyPr>
          <a:lstStyle/>
          <a:p>
            <a:endParaRPr kumimoji="1" lang="ja-JP" altLang="en-US"/>
          </a:p>
        </p:txBody>
      </p:sp>
      <p:sp>
        <p:nvSpPr>
          <p:cNvPr id="3" name="テキスト ボックス 2">
            <a:extLst>
              <a:ext uri="{FF2B5EF4-FFF2-40B4-BE49-F238E27FC236}">
                <a16:creationId xmlns:a16="http://schemas.microsoft.com/office/drawing/2014/main" id="{232779A8-0BE2-6D9F-35A6-87924EFD6E88}"/>
              </a:ext>
            </a:extLst>
          </p:cNvPr>
          <p:cNvSpPr txBox="1"/>
          <p:nvPr/>
        </p:nvSpPr>
        <p:spPr>
          <a:xfrm>
            <a:off x="11173522" y="8408020"/>
            <a:ext cx="184731" cy="369332"/>
          </a:xfrm>
          <a:prstGeom prst="rect">
            <a:avLst/>
          </a:prstGeom>
          <a:noFill/>
        </p:spPr>
        <p:txBody>
          <a:bodyPr wrap="none" rtlCol="0">
            <a:spAutoFit/>
          </a:bodyPr>
          <a:lstStyle/>
          <a:p>
            <a:endParaRPr kumimoji="1" lang="ja-JP" altLang="en-US"/>
          </a:p>
        </p:txBody>
      </p:sp>
      <p:pic>
        <p:nvPicPr>
          <p:cNvPr id="26" name="図 25">
            <a:extLst>
              <a:ext uri="{FF2B5EF4-FFF2-40B4-BE49-F238E27FC236}">
                <a16:creationId xmlns:a16="http://schemas.microsoft.com/office/drawing/2014/main" id="{11C3B3FA-0037-CC13-2B92-94D1840529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349" y="246218"/>
            <a:ext cx="11038445" cy="5857565"/>
          </a:xfrm>
          <a:prstGeom prst="rect">
            <a:avLst/>
          </a:prstGeom>
        </p:spPr>
      </p:pic>
      <p:pic>
        <p:nvPicPr>
          <p:cNvPr id="29" name="図 28">
            <a:extLst>
              <a:ext uri="{FF2B5EF4-FFF2-40B4-BE49-F238E27FC236}">
                <a16:creationId xmlns:a16="http://schemas.microsoft.com/office/drawing/2014/main" id="{4BAE0563-1123-307D-F899-E8DC8EE1A7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39456" y="2617779"/>
            <a:ext cx="3472132" cy="4909783"/>
          </a:xfrm>
          <a:prstGeom prst="rect">
            <a:avLst/>
          </a:prstGeom>
        </p:spPr>
      </p:pic>
      <p:pic>
        <p:nvPicPr>
          <p:cNvPr id="4" name="図 3">
            <a:extLst>
              <a:ext uri="{FF2B5EF4-FFF2-40B4-BE49-F238E27FC236}">
                <a16:creationId xmlns:a16="http://schemas.microsoft.com/office/drawing/2014/main" id="{DD9159E0-D0BB-48E1-9B3A-C28D754C920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27135" y="2909358"/>
            <a:ext cx="9137729" cy="693930"/>
          </a:xfrm>
          <a:prstGeom prst="rect">
            <a:avLst/>
          </a:prstGeom>
        </p:spPr>
      </p:pic>
    </p:spTree>
    <p:extLst>
      <p:ext uri="{BB962C8B-B14F-4D97-AF65-F5344CB8AC3E}">
        <p14:creationId xmlns:p14="http://schemas.microsoft.com/office/powerpoint/2010/main" val="1464714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23</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0788" y="11060"/>
            <a:ext cx="1181399" cy="5290109"/>
          </a:xfrm>
          <a:prstGeom prst="rect">
            <a:avLst/>
          </a:prstGeom>
        </p:spPr>
      </p:pic>
      <p:pic>
        <p:nvPicPr>
          <p:cNvPr id="11" name="図 10">
            <a:extLst>
              <a:ext uri="{FF2B5EF4-FFF2-40B4-BE49-F238E27FC236}">
                <a16:creationId xmlns:a16="http://schemas.microsoft.com/office/drawing/2014/main" id="{E6BA3715-5BE0-A5C0-EDAB-5910CA682FC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83693" y="468029"/>
            <a:ext cx="6229169" cy="423112"/>
          </a:xfrm>
          <a:prstGeom prst="rect">
            <a:avLst/>
          </a:prstGeom>
        </p:spPr>
      </p:pic>
      <p:pic>
        <p:nvPicPr>
          <p:cNvPr id="25" name="図 24">
            <a:extLst>
              <a:ext uri="{FF2B5EF4-FFF2-40B4-BE49-F238E27FC236}">
                <a16:creationId xmlns:a16="http://schemas.microsoft.com/office/drawing/2014/main" id="{8F9425CE-E342-7888-C1A5-7962DA60B9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79687" y="4581583"/>
            <a:ext cx="2165107" cy="1384739"/>
          </a:xfrm>
          <a:prstGeom prst="rect">
            <a:avLst/>
          </a:prstGeom>
        </p:spPr>
      </p:pic>
      <p:pic>
        <p:nvPicPr>
          <p:cNvPr id="27" name="図 26">
            <a:extLst>
              <a:ext uri="{FF2B5EF4-FFF2-40B4-BE49-F238E27FC236}">
                <a16:creationId xmlns:a16="http://schemas.microsoft.com/office/drawing/2014/main" id="{B537E1CF-534C-2801-CE43-B6616A03D2A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848" y="4904415"/>
            <a:ext cx="2784081" cy="2767704"/>
          </a:xfrm>
          <a:prstGeom prst="rect">
            <a:avLst/>
          </a:prstGeom>
        </p:spPr>
      </p:pic>
      <p:pic>
        <p:nvPicPr>
          <p:cNvPr id="7" name="図 6">
            <a:extLst>
              <a:ext uri="{FF2B5EF4-FFF2-40B4-BE49-F238E27FC236}">
                <a16:creationId xmlns:a16="http://schemas.microsoft.com/office/drawing/2014/main" id="{4165A338-2865-145D-1B76-FE5C5B584A5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283693" y="1393258"/>
            <a:ext cx="8168791" cy="4895009"/>
          </a:xfrm>
          <a:prstGeom prst="rect">
            <a:avLst/>
          </a:prstGeom>
        </p:spPr>
      </p:pic>
      <p:pic>
        <p:nvPicPr>
          <p:cNvPr id="9" name="図 8">
            <a:extLst>
              <a:ext uri="{FF2B5EF4-FFF2-40B4-BE49-F238E27FC236}">
                <a16:creationId xmlns:a16="http://schemas.microsoft.com/office/drawing/2014/main" id="{B574D496-57F5-CAFE-DEE0-C5027F1E51B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649390" y="5496029"/>
            <a:ext cx="1247858" cy="1020599"/>
          </a:xfrm>
          <a:prstGeom prst="rect">
            <a:avLst/>
          </a:prstGeom>
        </p:spPr>
      </p:pic>
    </p:spTree>
    <p:extLst>
      <p:ext uri="{BB962C8B-B14F-4D97-AF65-F5344CB8AC3E}">
        <p14:creationId xmlns:p14="http://schemas.microsoft.com/office/powerpoint/2010/main" val="325920401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24</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946" y="13148"/>
            <a:ext cx="1179082" cy="5285932"/>
          </a:xfrm>
          <a:prstGeom prst="rect">
            <a:avLst/>
          </a:prstGeom>
        </p:spPr>
      </p:pic>
      <p:pic>
        <p:nvPicPr>
          <p:cNvPr id="4" name="図 3">
            <a:extLst>
              <a:ext uri="{FF2B5EF4-FFF2-40B4-BE49-F238E27FC236}">
                <a16:creationId xmlns:a16="http://schemas.microsoft.com/office/drawing/2014/main" id="{D3504970-F026-05F3-BF5A-E6BCD8CBA0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17387" y="220889"/>
            <a:ext cx="4657597" cy="1711930"/>
          </a:xfrm>
          <a:prstGeom prst="rect">
            <a:avLst/>
          </a:prstGeom>
        </p:spPr>
      </p:pic>
      <p:pic>
        <p:nvPicPr>
          <p:cNvPr id="6" name="図 5">
            <a:extLst>
              <a:ext uri="{FF2B5EF4-FFF2-40B4-BE49-F238E27FC236}">
                <a16:creationId xmlns:a16="http://schemas.microsoft.com/office/drawing/2014/main" id="{D57E0D09-95B8-888A-A4B4-E8FAB7C9827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15101" y="2214181"/>
            <a:ext cx="3580398" cy="2006004"/>
          </a:xfrm>
          <a:prstGeom prst="rect">
            <a:avLst/>
          </a:prstGeom>
        </p:spPr>
      </p:pic>
      <p:pic>
        <p:nvPicPr>
          <p:cNvPr id="7" name="図 6">
            <a:extLst>
              <a:ext uri="{FF2B5EF4-FFF2-40B4-BE49-F238E27FC236}">
                <a16:creationId xmlns:a16="http://schemas.microsoft.com/office/drawing/2014/main" id="{A61FA4FC-CCBB-9687-59A4-6B96778524E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15141" y="4501547"/>
            <a:ext cx="3732717" cy="2164976"/>
          </a:xfrm>
          <a:prstGeom prst="rect">
            <a:avLst/>
          </a:prstGeom>
        </p:spPr>
      </p:pic>
      <p:pic>
        <p:nvPicPr>
          <p:cNvPr id="8" name="図 7">
            <a:extLst>
              <a:ext uri="{FF2B5EF4-FFF2-40B4-BE49-F238E27FC236}">
                <a16:creationId xmlns:a16="http://schemas.microsoft.com/office/drawing/2014/main" id="{A5FEEAF5-76F7-DC10-A674-6CF6DE1F0A5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14600" y="2050640"/>
            <a:ext cx="8737201" cy="45719"/>
          </a:xfrm>
          <a:prstGeom prst="rect">
            <a:avLst/>
          </a:prstGeom>
        </p:spPr>
      </p:pic>
      <p:pic>
        <p:nvPicPr>
          <p:cNvPr id="9" name="図 8">
            <a:extLst>
              <a:ext uri="{FF2B5EF4-FFF2-40B4-BE49-F238E27FC236}">
                <a16:creationId xmlns:a16="http://schemas.microsoft.com/office/drawing/2014/main" id="{A2B6F259-D191-4567-94DC-D723A73D05F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14600" y="4321892"/>
            <a:ext cx="8737201" cy="45719"/>
          </a:xfrm>
          <a:prstGeom prst="rect">
            <a:avLst/>
          </a:prstGeom>
        </p:spPr>
      </p:pic>
      <p:sp>
        <p:nvSpPr>
          <p:cNvPr id="11" name="テキスト ボックス 10">
            <a:extLst>
              <a:ext uri="{FF2B5EF4-FFF2-40B4-BE49-F238E27FC236}">
                <a16:creationId xmlns:a16="http://schemas.microsoft.com/office/drawing/2014/main" id="{7868C53B-7730-1336-ADE3-67287B45527E}"/>
              </a:ext>
            </a:extLst>
          </p:cNvPr>
          <p:cNvSpPr txBox="1"/>
          <p:nvPr/>
        </p:nvSpPr>
        <p:spPr>
          <a:xfrm>
            <a:off x="7751418" y="220889"/>
            <a:ext cx="3306049" cy="1534138"/>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勤務先の会社が、あらかじめ本人の給料から所得税を差し引いて、本人に代わってまとめて納税することを源泉徴収といいます。</a:t>
            </a:r>
          </a:p>
        </p:txBody>
      </p:sp>
      <p:sp>
        <p:nvSpPr>
          <p:cNvPr id="12" name="テキスト ボックス 11">
            <a:extLst>
              <a:ext uri="{FF2B5EF4-FFF2-40B4-BE49-F238E27FC236}">
                <a16:creationId xmlns:a16="http://schemas.microsoft.com/office/drawing/2014/main" id="{C5F1A8DA-88B1-5B2C-11FB-71E8B932C075}"/>
              </a:ext>
            </a:extLst>
          </p:cNvPr>
          <p:cNvSpPr txBox="1"/>
          <p:nvPr/>
        </p:nvSpPr>
        <p:spPr>
          <a:xfrm>
            <a:off x="7751418" y="2634780"/>
            <a:ext cx="3306049" cy="1164806"/>
          </a:xfrm>
          <a:prstGeom prst="rect">
            <a:avLst/>
          </a:prstGeom>
          <a:noFill/>
        </p:spPr>
        <p:txBody>
          <a:bodyPr wrap="square">
            <a:spAutoFit/>
          </a:bodyPr>
          <a:lstStyle/>
          <a:p>
            <a:pPr>
              <a:lnSpc>
                <a:spcPct val="150000"/>
              </a:lnSpc>
            </a:pPr>
            <a:r>
              <a:rPr lang="en-US" altLang="ja-JP" sz="1600" dirty="0">
                <a:solidFill>
                  <a:schemeClr val="bg1"/>
                </a:solidFill>
                <a:latin typeface="Yu Gothic Medium" panose="020B0400000000000000" pitchFamily="34" charset="-128"/>
                <a:ea typeface="Yu Gothic Medium" panose="020B0400000000000000" pitchFamily="34" charset="-128"/>
              </a:rPr>
              <a:t>1</a:t>
            </a:r>
            <a:r>
              <a:rPr lang="ja-JP" altLang="en-US" sz="1600">
                <a:solidFill>
                  <a:schemeClr val="bg1"/>
                </a:solidFill>
                <a:latin typeface="Yu Gothic Medium" panose="020B0400000000000000" pitchFamily="34" charset="-128"/>
                <a:ea typeface="Yu Gothic Medium" panose="020B0400000000000000" pitchFamily="34" charset="-128"/>
              </a:rPr>
              <a:t>年間の所得と税額を自分で計算し、税務署に申告することを確定申告といいます。</a:t>
            </a:r>
          </a:p>
        </p:txBody>
      </p:sp>
      <p:sp>
        <p:nvSpPr>
          <p:cNvPr id="13" name="テキスト ボックス 12">
            <a:extLst>
              <a:ext uri="{FF2B5EF4-FFF2-40B4-BE49-F238E27FC236}">
                <a16:creationId xmlns:a16="http://schemas.microsoft.com/office/drawing/2014/main" id="{5B26AB84-AF27-48E3-382E-FF827C54AB56}"/>
              </a:ext>
            </a:extLst>
          </p:cNvPr>
          <p:cNvSpPr txBox="1"/>
          <p:nvPr/>
        </p:nvSpPr>
        <p:spPr>
          <a:xfrm>
            <a:off x="7751418" y="4826756"/>
            <a:ext cx="3306049" cy="1164806"/>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給与（本業）以外に兼業・副業の収入がある人は、確定申告が必要になることがあります。</a:t>
            </a:r>
          </a:p>
        </p:txBody>
      </p:sp>
    </p:spTree>
    <p:extLst>
      <p:ext uri="{BB962C8B-B14F-4D97-AF65-F5344CB8AC3E}">
        <p14:creationId xmlns:p14="http://schemas.microsoft.com/office/powerpoint/2010/main" val="315774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1000"/>
                                        <p:tgtEl>
                                          <p:spTgt spid="6"/>
                                        </p:tgtEl>
                                      </p:cBhvr>
                                    </p:animEffect>
                                  </p:childTnLst>
                                </p:cTn>
                              </p:par>
                              <p:par>
                                <p:cTn id="11" presetID="9"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25</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946" y="11060"/>
            <a:ext cx="1179082" cy="5290109"/>
          </a:xfrm>
          <a:prstGeom prst="rect">
            <a:avLst/>
          </a:prstGeom>
        </p:spPr>
      </p:pic>
      <p:pic>
        <p:nvPicPr>
          <p:cNvPr id="30" name="図 29">
            <a:extLst>
              <a:ext uri="{FF2B5EF4-FFF2-40B4-BE49-F238E27FC236}">
                <a16:creationId xmlns:a16="http://schemas.microsoft.com/office/drawing/2014/main" id="{3672868F-36C5-E0E0-AD52-D5725D4DF694}"/>
              </a:ext>
            </a:extLst>
          </p:cNvPr>
          <p:cNvPicPr>
            <a:picLocks noChangeAspect="1"/>
          </p:cNvPicPr>
          <p:nvPr/>
        </p:nvPicPr>
        <p:blipFill>
          <a:blip r:embed="rId3"/>
          <a:stretch>
            <a:fillRect/>
          </a:stretch>
        </p:blipFill>
        <p:spPr>
          <a:xfrm>
            <a:off x="2965450" y="1004167"/>
            <a:ext cx="7442200" cy="355600"/>
          </a:xfrm>
          <a:prstGeom prst="rect">
            <a:avLst/>
          </a:prstGeom>
        </p:spPr>
      </p:pic>
      <p:grpSp>
        <p:nvGrpSpPr>
          <p:cNvPr id="31" name="グループ化 30">
            <a:extLst>
              <a:ext uri="{FF2B5EF4-FFF2-40B4-BE49-F238E27FC236}">
                <a16:creationId xmlns:a16="http://schemas.microsoft.com/office/drawing/2014/main" id="{8FEEA694-CEA6-E081-74D7-F61624C6BB76}"/>
              </a:ext>
            </a:extLst>
          </p:cNvPr>
          <p:cNvGrpSpPr/>
          <p:nvPr/>
        </p:nvGrpSpPr>
        <p:grpSpPr>
          <a:xfrm>
            <a:off x="3191596" y="1359767"/>
            <a:ext cx="6989907" cy="4768892"/>
            <a:chOff x="6440343" y="2956990"/>
            <a:chExt cx="5221957" cy="3562701"/>
          </a:xfrm>
        </p:grpSpPr>
        <p:pic>
          <p:nvPicPr>
            <p:cNvPr id="32" name="図 31">
              <a:extLst>
                <a:ext uri="{FF2B5EF4-FFF2-40B4-BE49-F238E27FC236}">
                  <a16:creationId xmlns:a16="http://schemas.microsoft.com/office/drawing/2014/main" id="{88B65E1A-FC96-9926-97D0-1619BBFE52E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35473" y="3031597"/>
              <a:ext cx="1726827" cy="1726827"/>
            </a:xfrm>
            <a:prstGeom prst="rect">
              <a:avLst/>
            </a:prstGeom>
          </p:spPr>
        </p:pic>
        <p:pic>
          <p:nvPicPr>
            <p:cNvPr id="33" name="図 32">
              <a:extLst>
                <a:ext uri="{FF2B5EF4-FFF2-40B4-BE49-F238E27FC236}">
                  <a16:creationId xmlns:a16="http://schemas.microsoft.com/office/drawing/2014/main" id="{69E68D66-8434-D70E-4408-C64E6E7F933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31827" y="4612612"/>
              <a:ext cx="1554615" cy="1554615"/>
            </a:xfrm>
            <a:prstGeom prst="rect">
              <a:avLst/>
            </a:prstGeom>
          </p:spPr>
        </p:pic>
        <p:pic>
          <p:nvPicPr>
            <p:cNvPr id="34" name="図 33">
              <a:extLst>
                <a:ext uri="{FF2B5EF4-FFF2-40B4-BE49-F238E27FC236}">
                  <a16:creationId xmlns:a16="http://schemas.microsoft.com/office/drawing/2014/main" id="{FD5CD6D2-4668-E430-CEBA-B0512BFCB76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31927" y="2956990"/>
              <a:ext cx="2026727" cy="2026727"/>
            </a:xfrm>
            <a:prstGeom prst="rect">
              <a:avLst/>
            </a:prstGeom>
          </p:spPr>
        </p:pic>
        <p:pic>
          <p:nvPicPr>
            <p:cNvPr id="35" name="図 34">
              <a:extLst>
                <a:ext uri="{FF2B5EF4-FFF2-40B4-BE49-F238E27FC236}">
                  <a16:creationId xmlns:a16="http://schemas.microsoft.com/office/drawing/2014/main" id="{46F9D2E0-8DAB-3E01-1872-07D36DAAF1C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545626" y="3269197"/>
              <a:ext cx="1615450" cy="1615450"/>
            </a:xfrm>
            <a:prstGeom prst="rect">
              <a:avLst/>
            </a:prstGeom>
          </p:spPr>
        </p:pic>
        <p:pic>
          <p:nvPicPr>
            <p:cNvPr id="36" name="図 35">
              <a:extLst>
                <a:ext uri="{FF2B5EF4-FFF2-40B4-BE49-F238E27FC236}">
                  <a16:creationId xmlns:a16="http://schemas.microsoft.com/office/drawing/2014/main" id="{A746397D-6479-6061-43A2-7D3236ABE72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440343" y="4629276"/>
              <a:ext cx="1890415" cy="1890415"/>
            </a:xfrm>
            <a:prstGeom prst="rect">
              <a:avLst/>
            </a:prstGeom>
          </p:spPr>
        </p:pic>
        <p:pic>
          <p:nvPicPr>
            <p:cNvPr id="37" name="図 36">
              <a:extLst>
                <a:ext uri="{FF2B5EF4-FFF2-40B4-BE49-F238E27FC236}">
                  <a16:creationId xmlns:a16="http://schemas.microsoft.com/office/drawing/2014/main" id="{9CC995B9-8648-D60D-8FEA-13152A0D10A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907336" y="4620954"/>
              <a:ext cx="1656033" cy="1652836"/>
            </a:xfrm>
            <a:prstGeom prst="rect">
              <a:avLst/>
            </a:prstGeom>
          </p:spPr>
        </p:pic>
      </p:grpSp>
    </p:spTree>
    <p:extLst>
      <p:ext uri="{BB962C8B-B14F-4D97-AF65-F5344CB8AC3E}">
        <p14:creationId xmlns:p14="http://schemas.microsoft.com/office/powerpoint/2010/main" val="2693241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26</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2174" y="11060"/>
            <a:ext cx="1178625" cy="5290109"/>
          </a:xfrm>
          <a:prstGeom prst="rect">
            <a:avLst/>
          </a:prstGeom>
        </p:spPr>
      </p:pic>
      <p:sp>
        <p:nvSpPr>
          <p:cNvPr id="6" name="テキスト ボックス 5">
            <a:extLst>
              <a:ext uri="{FF2B5EF4-FFF2-40B4-BE49-F238E27FC236}">
                <a16:creationId xmlns:a16="http://schemas.microsoft.com/office/drawing/2014/main" id="{3C78AF62-D7C7-33CC-6011-23E75C4A9C96}"/>
              </a:ext>
            </a:extLst>
          </p:cNvPr>
          <p:cNvSpPr txBox="1"/>
          <p:nvPr/>
        </p:nvSpPr>
        <p:spPr>
          <a:xfrm>
            <a:off x="3256521" y="6136944"/>
            <a:ext cx="7583170" cy="338554"/>
          </a:xfrm>
          <a:prstGeom prst="rect">
            <a:avLst/>
          </a:prstGeom>
          <a:noFill/>
        </p:spPr>
        <p:txBody>
          <a:bodyPr wrap="square" rtlCol="0">
            <a:spAutoFit/>
          </a:bodyP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a:t>
            </a:r>
            <a:r>
              <a:rPr kumimoji="1" lang="ja-JP" altLang="en-US" sz="1600" b="1" dirty="0">
                <a:solidFill>
                  <a:schemeClr val="bg1"/>
                </a:solidFill>
                <a:latin typeface="Yu Gothic" panose="020B0400000000000000" pitchFamily="34" charset="-128"/>
                <a:ea typeface="Yu Gothic" panose="020B0400000000000000" pitchFamily="34" charset="-128"/>
              </a:rPr>
              <a:t>高校や進学先の学校での説明会等でよくお話を聞きましょう</a:t>
            </a:r>
          </a:p>
        </p:txBody>
      </p:sp>
      <p:sp>
        <p:nvSpPr>
          <p:cNvPr id="7" name="テキスト ボックス 6">
            <a:extLst>
              <a:ext uri="{FF2B5EF4-FFF2-40B4-BE49-F238E27FC236}">
                <a16:creationId xmlns:a16="http://schemas.microsoft.com/office/drawing/2014/main" id="{424B85C2-036C-1147-D5F4-EA71FFA9C280}"/>
              </a:ext>
            </a:extLst>
          </p:cNvPr>
          <p:cNvSpPr txBox="1"/>
          <p:nvPr/>
        </p:nvSpPr>
        <p:spPr>
          <a:xfrm>
            <a:off x="2925051" y="351723"/>
            <a:ext cx="7914640" cy="369332"/>
          </a:xfrm>
          <a:prstGeom prst="rect">
            <a:avLst/>
          </a:prstGeom>
          <a:noFill/>
        </p:spPr>
        <p:txBody>
          <a:bodyPr wrap="square" rtlCol="0">
            <a:spAutoFit/>
          </a:bodyPr>
          <a:lstStyle/>
          <a:p>
            <a:r>
              <a:rPr kumimoji="1" lang="ja-JP" altLang="en-US" b="1" dirty="0">
                <a:solidFill>
                  <a:schemeClr val="bg1"/>
                </a:solidFill>
                <a:latin typeface="Yu Gothic" panose="020B0400000000000000" pitchFamily="34" charset="-128"/>
                <a:ea typeface="Yu Gothic" panose="020B0400000000000000" pitchFamily="34" charset="-128"/>
              </a:rPr>
              <a:t>奨学金には</a:t>
            </a:r>
            <a:r>
              <a:rPr kumimoji="1" lang="ja-JP" altLang="en-US" b="1" dirty="0">
                <a:solidFill>
                  <a:schemeClr val="accent4">
                    <a:lumMod val="60000"/>
                    <a:lumOff val="40000"/>
                  </a:schemeClr>
                </a:solidFill>
                <a:latin typeface="Yu Gothic" panose="020B0400000000000000" pitchFamily="34" charset="-128"/>
                <a:ea typeface="Yu Gothic" panose="020B0400000000000000" pitchFamily="34" charset="-128"/>
              </a:rPr>
              <a:t>給付（返済不用）</a:t>
            </a:r>
            <a:r>
              <a:rPr kumimoji="1" lang="ja-JP" altLang="en-US" b="1" dirty="0">
                <a:solidFill>
                  <a:schemeClr val="bg1"/>
                </a:solidFill>
                <a:latin typeface="Yu Gothic" panose="020B0400000000000000" pitchFamily="34" charset="-128"/>
                <a:ea typeface="Yu Gothic" panose="020B0400000000000000" pitchFamily="34" charset="-128"/>
              </a:rPr>
              <a:t>と</a:t>
            </a:r>
            <a:r>
              <a:rPr kumimoji="1" lang="ja-JP" altLang="en-US" b="1" dirty="0">
                <a:solidFill>
                  <a:schemeClr val="accent4">
                    <a:lumMod val="60000"/>
                    <a:lumOff val="40000"/>
                  </a:schemeClr>
                </a:solidFill>
                <a:latin typeface="Yu Gothic" panose="020B0400000000000000" pitchFamily="34" charset="-128"/>
                <a:ea typeface="Yu Gothic" panose="020B0400000000000000" pitchFamily="34" charset="-128"/>
              </a:rPr>
              <a:t>貸与（返済が必要）</a:t>
            </a:r>
            <a:r>
              <a:rPr kumimoji="1" lang="ja-JP" altLang="en-US" b="1" dirty="0">
                <a:solidFill>
                  <a:schemeClr val="bg1"/>
                </a:solidFill>
                <a:latin typeface="Yu Gothic" panose="020B0400000000000000" pitchFamily="34" charset="-128"/>
                <a:ea typeface="Yu Gothic" panose="020B0400000000000000" pitchFamily="34" charset="-128"/>
              </a:rPr>
              <a:t>の２種類があります</a:t>
            </a:r>
          </a:p>
        </p:txBody>
      </p:sp>
      <p:pic>
        <p:nvPicPr>
          <p:cNvPr id="13" name="図 12">
            <a:extLst>
              <a:ext uri="{FF2B5EF4-FFF2-40B4-BE49-F238E27FC236}">
                <a16:creationId xmlns:a16="http://schemas.microsoft.com/office/drawing/2014/main" id="{08FD955B-B17E-37BC-7C1F-59798D0AAC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17200" y="882438"/>
            <a:ext cx="8619131" cy="5093123"/>
          </a:xfrm>
          <a:prstGeom prst="rect">
            <a:avLst/>
          </a:prstGeom>
        </p:spPr>
      </p:pic>
    </p:spTree>
    <p:extLst>
      <p:ext uri="{BB962C8B-B14F-4D97-AF65-F5344CB8AC3E}">
        <p14:creationId xmlns:p14="http://schemas.microsoft.com/office/powerpoint/2010/main" val="244477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27</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2549" y="11060"/>
            <a:ext cx="1177875" cy="5290109"/>
          </a:xfrm>
          <a:prstGeom prst="rect">
            <a:avLst/>
          </a:prstGeom>
        </p:spPr>
      </p:pic>
      <p:sp>
        <p:nvSpPr>
          <p:cNvPr id="6" name="テキスト ボックス 5">
            <a:extLst>
              <a:ext uri="{FF2B5EF4-FFF2-40B4-BE49-F238E27FC236}">
                <a16:creationId xmlns:a16="http://schemas.microsoft.com/office/drawing/2014/main" id="{3C78AF62-D7C7-33CC-6011-23E75C4A9C96}"/>
              </a:ext>
            </a:extLst>
          </p:cNvPr>
          <p:cNvSpPr txBox="1"/>
          <p:nvPr/>
        </p:nvSpPr>
        <p:spPr>
          <a:xfrm>
            <a:off x="2426696" y="2315237"/>
            <a:ext cx="8579879" cy="400110"/>
          </a:xfrm>
          <a:prstGeom prst="rect">
            <a:avLst/>
          </a:prstGeom>
          <a:noFill/>
        </p:spPr>
        <p:txBody>
          <a:bodyPr wrap="square" rtlCol="0">
            <a:spAutoFit/>
          </a:bodyPr>
          <a:lstStyle/>
          <a:p>
            <a:pPr algn="ctr"/>
            <a:r>
              <a:rPr lang="en-US" altLang="ja-JP" sz="2000" b="1" dirty="0">
                <a:solidFill>
                  <a:schemeClr val="bg1"/>
                </a:solidFill>
                <a:latin typeface="Yu Gothic" panose="020B0400000000000000" pitchFamily="34" charset="-128"/>
                <a:ea typeface="Yu Gothic" panose="020B0400000000000000" pitchFamily="34" charset="-128"/>
              </a:rPr>
              <a:t>※</a:t>
            </a:r>
            <a:r>
              <a:rPr lang="ja-JP" altLang="en-US" sz="2000" b="1">
                <a:solidFill>
                  <a:schemeClr val="bg1"/>
                </a:solidFill>
                <a:latin typeface="Yu Gothic" panose="020B0400000000000000" pitchFamily="34" charset="-128"/>
                <a:ea typeface="Yu Gothic" panose="020B0400000000000000" pitchFamily="34" charset="-128"/>
              </a:rPr>
              <a:t>高等教育機関とは</a:t>
            </a:r>
            <a:r>
              <a:rPr lang="en-US" altLang="ja-JP" sz="2000" b="1" dirty="0">
                <a:solidFill>
                  <a:schemeClr val="bg1"/>
                </a:solidFill>
                <a:latin typeface="Yu Gothic" panose="020B0400000000000000" pitchFamily="34" charset="-128"/>
                <a:ea typeface="Yu Gothic" panose="020B0400000000000000" pitchFamily="34" charset="-128"/>
              </a:rPr>
              <a:t> … </a:t>
            </a:r>
            <a:r>
              <a:rPr lang="ja-JP" altLang="en-US" sz="2000" b="1">
                <a:solidFill>
                  <a:schemeClr val="bg1"/>
                </a:solidFill>
                <a:latin typeface="Yu Gothic" panose="020B0400000000000000" pitchFamily="34" charset="-128"/>
                <a:ea typeface="Yu Gothic" panose="020B0400000000000000" pitchFamily="34" charset="-128"/>
              </a:rPr>
              <a:t>専門学校・高等専門学校・短大・大学・大学院</a:t>
            </a:r>
            <a:endParaRPr lang="ja-JP" altLang="en-US" sz="2000" b="1" dirty="0">
              <a:solidFill>
                <a:schemeClr val="bg1"/>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424B85C2-036C-1147-D5F4-EA71FFA9C280}"/>
              </a:ext>
            </a:extLst>
          </p:cNvPr>
          <p:cNvSpPr txBox="1"/>
          <p:nvPr/>
        </p:nvSpPr>
        <p:spPr>
          <a:xfrm>
            <a:off x="2925051" y="802061"/>
            <a:ext cx="7583170" cy="1200329"/>
          </a:xfrm>
          <a:prstGeom prst="rect">
            <a:avLst/>
          </a:prstGeom>
          <a:noFill/>
        </p:spPr>
        <p:txBody>
          <a:bodyPr wrap="square" rtlCol="0">
            <a:spAutoFit/>
          </a:bodyPr>
          <a:lstStyle/>
          <a:p>
            <a:pPr algn="ctr"/>
            <a:r>
              <a:rPr lang="ja-JP" altLang="en-US" sz="3600" b="1">
                <a:solidFill>
                  <a:schemeClr val="bg1"/>
                </a:solidFill>
                <a:latin typeface="Yu Gothic" panose="020B0400000000000000" pitchFamily="34" charset="-128"/>
                <a:ea typeface="Yu Gothic" panose="020B0400000000000000" pitchFamily="34" charset="-128"/>
              </a:rPr>
              <a:t>借りたお金は返すのが原則</a:t>
            </a:r>
            <a:r>
              <a:rPr lang="en-US" altLang="ja-JP" sz="3600" b="1" dirty="0">
                <a:solidFill>
                  <a:schemeClr val="bg1"/>
                </a:solidFill>
                <a:latin typeface="Yu Gothic" panose="020B0400000000000000" pitchFamily="34" charset="-128"/>
                <a:ea typeface="Yu Gothic" panose="020B0400000000000000" pitchFamily="34" charset="-128"/>
              </a:rPr>
              <a:t>…</a:t>
            </a:r>
            <a:endParaRPr lang="ja-JP" altLang="en-US" sz="3600" b="1">
              <a:solidFill>
                <a:schemeClr val="bg1"/>
              </a:solidFill>
              <a:latin typeface="Yu Gothic" panose="020B0400000000000000" pitchFamily="34" charset="-128"/>
              <a:ea typeface="Yu Gothic" panose="020B0400000000000000" pitchFamily="34" charset="-128"/>
            </a:endParaRPr>
          </a:p>
          <a:p>
            <a:pPr algn="ctr"/>
            <a:r>
              <a:rPr lang="ja-JP" altLang="en-US" sz="3600" b="1">
                <a:solidFill>
                  <a:schemeClr val="bg1"/>
                </a:solidFill>
                <a:latin typeface="Yu Gothic" panose="020B0400000000000000" pitchFamily="34" charset="-128"/>
                <a:ea typeface="Yu Gothic" panose="020B0400000000000000" pitchFamily="34" charset="-128"/>
              </a:rPr>
              <a:t>返済は高等教育機関</a:t>
            </a:r>
            <a:r>
              <a:rPr lang="en-US" altLang="ja-JP" sz="3600" b="1" dirty="0">
                <a:solidFill>
                  <a:schemeClr val="bg1"/>
                </a:solidFill>
                <a:latin typeface="Yu Gothic" panose="020B0400000000000000" pitchFamily="34" charset="-128"/>
                <a:ea typeface="Yu Gothic" panose="020B0400000000000000" pitchFamily="34" charset="-128"/>
              </a:rPr>
              <a:t>※</a:t>
            </a:r>
            <a:r>
              <a:rPr lang="ja-JP" altLang="en-US" sz="3600" b="1">
                <a:solidFill>
                  <a:schemeClr val="bg1"/>
                </a:solidFill>
                <a:latin typeface="Yu Gothic" panose="020B0400000000000000" pitchFamily="34" charset="-128"/>
                <a:ea typeface="Yu Gothic" panose="020B0400000000000000" pitchFamily="34" charset="-128"/>
              </a:rPr>
              <a:t>卒業後</a:t>
            </a:r>
            <a:endParaRPr lang="ja-JP" altLang="en-US" sz="3600" b="1" dirty="0">
              <a:solidFill>
                <a:schemeClr val="bg1"/>
              </a:solidFill>
              <a:latin typeface="Yu Gothic" panose="020B0400000000000000" pitchFamily="34" charset="-128"/>
              <a:ea typeface="Yu Gothic" panose="020B0400000000000000" pitchFamily="34" charset="-128"/>
            </a:endParaRPr>
          </a:p>
        </p:txBody>
      </p:sp>
      <p:pic>
        <p:nvPicPr>
          <p:cNvPr id="4" name="図 3">
            <a:extLst>
              <a:ext uri="{FF2B5EF4-FFF2-40B4-BE49-F238E27FC236}">
                <a16:creationId xmlns:a16="http://schemas.microsoft.com/office/drawing/2014/main" id="{BEEA30CB-AF16-951C-938E-3ECCF4D78C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99988" y="4855610"/>
            <a:ext cx="6047995" cy="891117"/>
          </a:xfrm>
          <a:prstGeom prst="rect">
            <a:avLst/>
          </a:prstGeom>
        </p:spPr>
      </p:pic>
      <p:pic>
        <p:nvPicPr>
          <p:cNvPr id="8" name="図 7">
            <a:extLst>
              <a:ext uri="{FF2B5EF4-FFF2-40B4-BE49-F238E27FC236}">
                <a16:creationId xmlns:a16="http://schemas.microsoft.com/office/drawing/2014/main" id="{D4893391-DD6F-B0F1-55C6-459D16344D9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06739" y="3681918"/>
            <a:ext cx="4434493" cy="891117"/>
          </a:xfrm>
          <a:prstGeom prst="rect">
            <a:avLst/>
          </a:prstGeom>
        </p:spPr>
      </p:pic>
      <p:pic>
        <p:nvPicPr>
          <p:cNvPr id="9" name="図 8">
            <a:extLst>
              <a:ext uri="{FF2B5EF4-FFF2-40B4-BE49-F238E27FC236}">
                <a16:creationId xmlns:a16="http://schemas.microsoft.com/office/drawing/2014/main" id="{8C756EF0-478A-8F87-5D84-60333958468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82421" y="3028194"/>
            <a:ext cx="334214" cy="287470"/>
          </a:xfrm>
          <a:prstGeom prst="rect">
            <a:avLst/>
          </a:prstGeom>
        </p:spPr>
      </p:pic>
    </p:spTree>
    <p:extLst>
      <p:ext uri="{BB962C8B-B14F-4D97-AF65-F5344CB8AC3E}">
        <p14:creationId xmlns:p14="http://schemas.microsoft.com/office/powerpoint/2010/main" val="10121873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20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2000"/>
                                        <p:tgtEl>
                                          <p:spTgt spid="8"/>
                                        </p:tgtEl>
                                      </p:cBhvr>
                                    </p:animEffect>
                                  </p:childTnLst>
                                </p:cTn>
                              </p:par>
                              <p:par>
                                <p:cTn id="11" presetID="9"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28</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2242" y="13147"/>
            <a:ext cx="1129813" cy="5793917"/>
          </a:xfrm>
          <a:prstGeom prst="rect">
            <a:avLst/>
          </a:prstGeom>
        </p:spPr>
      </p:pic>
      <p:pic>
        <p:nvPicPr>
          <p:cNvPr id="8" name="図 7">
            <a:extLst>
              <a:ext uri="{FF2B5EF4-FFF2-40B4-BE49-F238E27FC236}">
                <a16:creationId xmlns:a16="http://schemas.microsoft.com/office/drawing/2014/main" id="{A5FEEAF5-76F7-DC10-A674-6CF6DE1F0A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69243" y="2424931"/>
            <a:ext cx="8737201" cy="45719"/>
          </a:xfrm>
          <a:prstGeom prst="rect">
            <a:avLst/>
          </a:prstGeom>
        </p:spPr>
      </p:pic>
      <p:pic>
        <p:nvPicPr>
          <p:cNvPr id="9" name="図 8">
            <a:extLst>
              <a:ext uri="{FF2B5EF4-FFF2-40B4-BE49-F238E27FC236}">
                <a16:creationId xmlns:a16="http://schemas.microsoft.com/office/drawing/2014/main" id="{A2B6F259-D191-4567-94DC-D723A73D05F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14600" y="4924823"/>
            <a:ext cx="8737201" cy="45719"/>
          </a:xfrm>
          <a:prstGeom prst="rect">
            <a:avLst/>
          </a:prstGeom>
        </p:spPr>
      </p:pic>
      <p:pic>
        <p:nvPicPr>
          <p:cNvPr id="10" name="図 9">
            <a:extLst>
              <a:ext uri="{FF2B5EF4-FFF2-40B4-BE49-F238E27FC236}">
                <a16:creationId xmlns:a16="http://schemas.microsoft.com/office/drawing/2014/main" id="{F5B97DA3-F66F-B5FB-E5E3-418A2CEE1273}"/>
              </a:ext>
            </a:extLst>
          </p:cNvPr>
          <p:cNvPicPr>
            <a:picLocks noChangeAspect="1"/>
          </p:cNvPicPr>
          <p:nvPr/>
        </p:nvPicPr>
        <p:blipFill>
          <a:blip r:embed="rId4"/>
          <a:stretch>
            <a:fillRect/>
          </a:stretch>
        </p:blipFill>
        <p:spPr>
          <a:xfrm>
            <a:off x="3716762" y="423383"/>
            <a:ext cx="6610523" cy="510286"/>
          </a:xfrm>
          <a:prstGeom prst="rect">
            <a:avLst/>
          </a:prstGeom>
        </p:spPr>
      </p:pic>
      <p:sp>
        <p:nvSpPr>
          <p:cNvPr id="14" name="テキスト ボックス 13">
            <a:extLst>
              <a:ext uri="{FF2B5EF4-FFF2-40B4-BE49-F238E27FC236}">
                <a16:creationId xmlns:a16="http://schemas.microsoft.com/office/drawing/2014/main" id="{3E147E2A-EB1C-7202-18BF-CB4B13B764DD}"/>
              </a:ext>
            </a:extLst>
          </p:cNvPr>
          <p:cNvSpPr txBox="1"/>
          <p:nvPr/>
        </p:nvSpPr>
        <p:spPr>
          <a:xfrm>
            <a:off x="2399456" y="1263972"/>
            <a:ext cx="9335344" cy="400110"/>
          </a:xfrm>
          <a:prstGeom prst="rect">
            <a:avLst/>
          </a:prstGeom>
          <a:noFill/>
        </p:spPr>
        <p:txBody>
          <a:bodyPr wrap="square" rtlCol="0">
            <a:spAutoFit/>
          </a:bodyPr>
          <a:lstStyle/>
          <a:p>
            <a:pPr algn="ctr"/>
            <a:r>
              <a:rPr kumimoji="1" lang="ja-JP" altLang="en-US" sz="2000" b="1" dirty="0">
                <a:solidFill>
                  <a:schemeClr val="bg1"/>
                </a:solidFill>
                <a:latin typeface="Yu Gothic" panose="020B0400000000000000" pitchFamily="34" charset="-128"/>
                <a:ea typeface="Yu Gothic" panose="020B0400000000000000" pitchFamily="34" charset="-128"/>
              </a:rPr>
              <a:t>学生支援機構の奨学金の返還（返済）は卒業後の</a:t>
            </a:r>
            <a:r>
              <a:rPr kumimoji="1" lang="en-US" altLang="ja-JP" sz="2000" b="1" dirty="0">
                <a:solidFill>
                  <a:schemeClr val="bg1"/>
                </a:solidFill>
                <a:latin typeface="Yu Gothic" panose="020B0400000000000000" pitchFamily="34" charset="-128"/>
                <a:ea typeface="Yu Gothic" panose="020B0400000000000000" pitchFamily="34" charset="-128"/>
              </a:rPr>
              <a:t>10</a:t>
            </a:r>
            <a:r>
              <a:rPr kumimoji="1" lang="ja-JP" altLang="en-US" sz="2000" b="1">
                <a:solidFill>
                  <a:schemeClr val="bg1"/>
                </a:solidFill>
                <a:latin typeface="Yu Gothic" panose="020B0400000000000000" pitchFamily="34" charset="-128"/>
                <a:ea typeface="Yu Gothic" panose="020B0400000000000000" pitchFamily="34" charset="-128"/>
              </a:rPr>
              <a:t>月から</a:t>
            </a:r>
            <a:r>
              <a:rPr kumimoji="1" lang="ja-JP" altLang="en-US" sz="2000" b="1" dirty="0">
                <a:solidFill>
                  <a:schemeClr val="bg1"/>
                </a:solidFill>
                <a:latin typeface="Yu Gothic" panose="020B0400000000000000" pitchFamily="34" charset="-128"/>
                <a:ea typeface="Yu Gothic" panose="020B0400000000000000" pitchFamily="34" charset="-128"/>
              </a:rPr>
              <a:t>始まります</a:t>
            </a:r>
            <a:endParaRPr kumimoji="1" lang="en-US" altLang="ja-JP" sz="2000" b="1" dirty="0">
              <a:solidFill>
                <a:schemeClr val="bg1"/>
              </a:solidFill>
              <a:latin typeface="Yu Gothic" panose="020B0400000000000000" pitchFamily="34" charset="-128"/>
              <a:ea typeface="Yu Gothic" panose="020B0400000000000000" pitchFamily="34" charset="-128"/>
            </a:endParaRPr>
          </a:p>
        </p:txBody>
      </p:sp>
      <p:sp>
        <p:nvSpPr>
          <p:cNvPr id="15" name="テキスト ボックス 14">
            <a:extLst>
              <a:ext uri="{FF2B5EF4-FFF2-40B4-BE49-F238E27FC236}">
                <a16:creationId xmlns:a16="http://schemas.microsoft.com/office/drawing/2014/main" id="{C9F90178-37BD-1A45-16F1-623C75A79C3D}"/>
              </a:ext>
            </a:extLst>
          </p:cNvPr>
          <p:cNvSpPr txBox="1"/>
          <p:nvPr/>
        </p:nvSpPr>
        <p:spPr>
          <a:xfrm>
            <a:off x="3068465" y="1738700"/>
            <a:ext cx="8441293" cy="369332"/>
          </a:xfrm>
          <a:prstGeom prst="rect">
            <a:avLst/>
          </a:prstGeom>
          <a:noFill/>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kumimoji="0" lang="ja-JP" altLang="en-US"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a:t>
            </a:r>
            <a:r>
              <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a:t>
            </a:r>
            <a:r>
              <a:rPr kumimoji="0" lang="ja-JP" altLang="en-US"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貸与終了の翌月から数えて</a:t>
            </a:r>
            <a:r>
              <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7</a:t>
            </a:r>
            <a:r>
              <a:rPr kumimoji="0" lang="ja-JP" altLang="en-US"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ヵ</a:t>
            </a:r>
            <a:r>
              <a:rPr kumimoji="0" lang="ja-JP" altLang="en-US" sz="1800" u="none" strike="noStrike" kern="1200" cap="none" spc="0" normalizeH="0" baseline="0" noProof="0">
                <a:ln>
                  <a:noFill/>
                </a:ln>
                <a:solidFill>
                  <a:schemeClr val="bg1"/>
                </a:solidFill>
                <a:effectLst/>
                <a:uLnTx/>
                <a:uFillTx/>
                <a:latin typeface="Yu Gothic Medium" panose="020B0400000000000000" pitchFamily="34" charset="-128"/>
                <a:ea typeface="Yu Gothic Medium" panose="020B0400000000000000" pitchFamily="34" charset="-128"/>
              </a:rPr>
              <a:t>月目から</a:t>
            </a:r>
            <a:r>
              <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 【</a:t>
            </a:r>
            <a:r>
              <a:rPr kumimoji="0" lang="ja-JP" altLang="en-US" sz="1800" u="none" strike="noStrike" kern="1200" cap="none" spc="0" normalizeH="0" baseline="0" noProof="0">
                <a:ln>
                  <a:noFill/>
                </a:ln>
                <a:solidFill>
                  <a:schemeClr val="bg1"/>
                </a:solidFill>
                <a:effectLst/>
                <a:uLnTx/>
                <a:uFillTx/>
                <a:latin typeface="Yu Gothic Medium" panose="020B0400000000000000" pitchFamily="34" charset="-128"/>
                <a:ea typeface="Yu Gothic Medium" panose="020B0400000000000000" pitchFamily="34" charset="-128"/>
              </a:rPr>
              <a:t>例</a:t>
            </a:r>
            <a:r>
              <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】3</a:t>
            </a:r>
            <a:r>
              <a:rPr kumimoji="0" lang="ja-JP" altLang="en-US"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月まで貸与→</a:t>
            </a:r>
            <a:r>
              <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10</a:t>
            </a:r>
            <a:r>
              <a:rPr kumimoji="0" lang="ja-JP" altLang="en-US"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月から）</a:t>
            </a:r>
            <a:endParaRPr kumimoji="0" lang="en-US" altLang="ja-JP" sz="18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endParaRPr>
          </a:p>
        </p:txBody>
      </p:sp>
      <p:sp>
        <p:nvSpPr>
          <p:cNvPr id="16" name="テキスト ボックス 15">
            <a:extLst>
              <a:ext uri="{FF2B5EF4-FFF2-40B4-BE49-F238E27FC236}">
                <a16:creationId xmlns:a16="http://schemas.microsoft.com/office/drawing/2014/main" id="{CEB5F30B-5A86-7293-ED67-08CE1F350EFD}"/>
              </a:ext>
            </a:extLst>
          </p:cNvPr>
          <p:cNvSpPr txBox="1"/>
          <p:nvPr/>
        </p:nvSpPr>
        <p:spPr>
          <a:xfrm>
            <a:off x="2653422" y="2518091"/>
            <a:ext cx="8737202" cy="2255041"/>
          </a:xfrm>
          <a:prstGeom prst="rect">
            <a:avLst/>
          </a:prstGeom>
          <a:noFill/>
        </p:spPr>
        <p:txBody>
          <a:bodyPr wrap="square" rtlCol="0">
            <a:spAutoFit/>
          </a:bodyPr>
          <a:lstStyle/>
          <a:p>
            <a:pPr lvl="0" defTabSz="457200">
              <a:lnSpc>
                <a:spcPct val="150000"/>
              </a:lnSpc>
              <a:defRPr/>
            </a:pPr>
            <a:r>
              <a:rPr kumimoji="0" lang="ja-JP" altLang="en-US" sz="2400" b="1" u="none" strike="noStrike" kern="1200" cap="none" spc="0" normalizeH="0" baseline="0" noProof="0">
                <a:ln>
                  <a:noFill/>
                </a:ln>
                <a:solidFill>
                  <a:schemeClr val="bg1"/>
                </a:solidFill>
                <a:effectLst/>
                <a:uLnTx/>
                <a:uFillTx/>
                <a:latin typeface="Yu Gothic" panose="020B0400000000000000" pitchFamily="34" charset="-128"/>
                <a:ea typeface="Yu Gothic" panose="020B0400000000000000" pitchFamily="34" charset="-128"/>
              </a:rPr>
              <a:t>払えなく</a:t>
            </a:r>
            <a:r>
              <a:rPr kumimoji="0" lang="ja-JP" altLang="en-US" sz="2400" b="1" u="none" strike="noStrike" kern="1200" cap="none" spc="0" normalizeH="0" baseline="0" noProof="0" dirty="0">
                <a:ln>
                  <a:noFill/>
                </a:ln>
                <a:solidFill>
                  <a:schemeClr val="bg1"/>
                </a:solidFill>
                <a:effectLst/>
                <a:uLnTx/>
                <a:uFillTx/>
                <a:latin typeface="Yu Gothic" panose="020B0400000000000000" pitchFamily="34" charset="-128"/>
                <a:ea typeface="Yu Gothic" panose="020B0400000000000000" pitchFamily="34" charset="-128"/>
              </a:rPr>
              <a:t>なった時、困った</a:t>
            </a:r>
            <a:r>
              <a:rPr kumimoji="0" lang="ja-JP" altLang="en-US" sz="2400" b="1" u="none" strike="noStrike" kern="1200" cap="none" spc="0" normalizeH="0" baseline="0" noProof="0">
                <a:ln>
                  <a:noFill/>
                </a:ln>
                <a:solidFill>
                  <a:schemeClr val="bg1"/>
                </a:solidFill>
                <a:effectLst/>
                <a:uLnTx/>
                <a:uFillTx/>
                <a:latin typeface="Yu Gothic" panose="020B0400000000000000" pitchFamily="34" charset="-128"/>
                <a:ea typeface="Yu Gothic" panose="020B0400000000000000" pitchFamily="34" charset="-128"/>
              </a:rPr>
              <a:t>時は</a:t>
            </a:r>
            <a:r>
              <a:rPr kumimoji="0" lang="en-US" altLang="ja-JP" sz="2400" b="1" dirty="0">
                <a:solidFill>
                  <a:schemeClr val="bg1"/>
                </a:solidFill>
                <a:latin typeface="Yu Gothic" panose="020B0400000000000000" pitchFamily="34" charset="-128"/>
                <a:ea typeface="Yu Gothic" panose="020B0400000000000000" pitchFamily="34" charset="-128"/>
              </a:rPr>
              <a:t>【</a:t>
            </a:r>
            <a:r>
              <a:rPr kumimoji="0" lang="ja-JP" altLang="en-US" sz="2400" b="1">
                <a:solidFill>
                  <a:schemeClr val="bg1"/>
                </a:solidFill>
                <a:latin typeface="Yu Gothic" panose="020B0400000000000000" pitchFamily="34" charset="-128"/>
                <a:ea typeface="Yu Gothic" panose="020B0400000000000000" pitchFamily="34" charset="-128"/>
              </a:rPr>
              <a:t>救済制度</a:t>
            </a:r>
            <a:r>
              <a:rPr kumimoji="0" lang="en-US" altLang="ja-JP" sz="2400" b="1" dirty="0">
                <a:solidFill>
                  <a:schemeClr val="bg1"/>
                </a:solidFill>
                <a:latin typeface="Yu Gothic" panose="020B0400000000000000" pitchFamily="34" charset="-128"/>
                <a:ea typeface="Yu Gothic" panose="020B0400000000000000" pitchFamily="34" charset="-128"/>
              </a:rPr>
              <a:t>】</a:t>
            </a:r>
            <a:r>
              <a:rPr kumimoji="0" lang="ja-JP" altLang="en-US" sz="2400" b="1" u="none" strike="noStrike" kern="1200" cap="none" spc="0" normalizeH="0" baseline="0" noProof="0">
                <a:ln>
                  <a:noFill/>
                </a:ln>
                <a:solidFill>
                  <a:schemeClr val="bg1"/>
                </a:solidFill>
                <a:effectLst/>
                <a:uLnTx/>
                <a:uFillTx/>
                <a:latin typeface="Yu Gothic" panose="020B0400000000000000" pitchFamily="34" charset="-128"/>
                <a:ea typeface="Yu Gothic" panose="020B0400000000000000" pitchFamily="34" charset="-128"/>
              </a:rPr>
              <a:t>を</a:t>
            </a:r>
            <a:r>
              <a:rPr lang="ja-JP" altLang="en-US" sz="2400" b="1" dirty="0">
                <a:solidFill>
                  <a:schemeClr val="bg1"/>
                </a:solidFill>
                <a:latin typeface="Yu Gothic" panose="020B0400000000000000" pitchFamily="34" charset="-128"/>
                <a:ea typeface="Yu Gothic" panose="020B0400000000000000" pitchFamily="34" charset="-128"/>
              </a:rPr>
              <a:t>利用しよう</a:t>
            </a:r>
            <a:endParaRPr kumimoji="0" lang="en-US" altLang="ja-JP" sz="2400" b="1" u="none" strike="noStrike" kern="1200" cap="none" spc="0" normalizeH="0" baseline="0" noProof="0" dirty="0">
              <a:ln>
                <a:noFill/>
              </a:ln>
              <a:solidFill>
                <a:schemeClr val="bg1"/>
              </a:solidFill>
              <a:effectLst/>
              <a:uLnTx/>
              <a:uFillTx/>
              <a:latin typeface="Yu Gothic" panose="020B0400000000000000" pitchFamily="34" charset="-128"/>
              <a:ea typeface="Yu Gothic" panose="020B0400000000000000" pitchFamily="34" charset="-128"/>
            </a:endParaRPr>
          </a:p>
          <a:p>
            <a:pPr marL="0" marR="0" lvl="0" indent="0" algn="l" defTabSz="457200" rtl="0" eaLnBrk="1" fontAlgn="auto" latinLnBrk="0" hangingPunct="1">
              <a:lnSpc>
                <a:spcPct val="150000"/>
              </a:lnSpc>
              <a:spcBef>
                <a:spcPts val="0"/>
              </a:spcBef>
              <a:spcAft>
                <a:spcPts val="0"/>
              </a:spcAft>
              <a:buClrTx/>
              <a:buSzTx/>
              <a:buFont typeface="Wingdings" panose="05000000000000000000" pitchFamily="2" charset="2"/>
              <a:buChar char="n"/>
              <a:tabLst/>
              <a:defRPr/>
            </a:pPr>
            <a:r>
              <a:rPr kumimoji="0" lang="en-US" altLang="ja-JP" sz="24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 </a:t>
            </a:r>
            <a:r>
              <a:rPr kumimoji="0" lang="ja-JP" altLang="en-US" sz="2400" u="none" strike="noStrike" kern="1200" cap="none" spc="0" normalizeH="0" baseline="0" noProof="0">
                <a:ln>
                  <a:noFill/>
                </a:ln>
                <a:solidFill>
                  <a:schemeClr val="bg1"/>
                </a:solidFill>
                <a:effectLst/>
                <a:uLnTx/>
                <a:uFillTx/>
                <a:latin typeface="Yu Gothic Medium" panose="020B0400000000000000" pitchFamily="34" charset="-128"/>
                <a:ea typeface="Yu Gothic Medium" panose="020B0400000000000000" pitchFamily="34" charset="-128"/>
              </a:rPr>
              <a:t>月々の返還額を少なくする</a:t>
            </a:r>
            <a:r>
              <a:rPr kumimoji="0" lang="ja-JP" altLang="en-US" sz="2400" b="1" u="none" strike="noStrike" kern="1200" cap="none" spc="0" normalizeH="0" baseline="0" noProof="0">
                <a:ln>
                  <a:noFill/>
                </a:ln>
                <a:solidFill>
                  <a:schemeClr val="accent4">
                    <a:lumMod val="60000"/>
                    <a:lumOff val="40000"/>
                  </a:schemeClr>
                </a:solidFill>
                <a:effectLst/>
                <a:uLnTx/>
                <a:uFillTx/>
                <a:latin typeface="Yu Gothic" panose="020B0400000000000000" pitchFamily="34" charset="-128"/>
                <a:ea typeface="Yu Gothic" panose="020B0400000000000000" pitchFamily="34" charset="-128"/>
              </a:rPr>
              <a:t>「減額返還制度」</a:t>
            </a:r>
            <a:endParaRPr kumimoji="0" lang="en-US" altLang="ja-JP" sz="2400" b="1" u="none" strike="noStrike" kern="1200" cap="none" spc="0" normalizeH="0" baseline="0" noProof="0" dirty="0">
              <a:ln>
                <a:noFill/>
              </a:ln>
              <a:solidFill>
                <a:schemeClr val="accent4">
                  <a:lumMod val="60000"/>
                  <a:lumOff val="40000"/>
                </a:schemeClr>
              </a:solidFill>
              <a:effectLst/>
              <a:uLnTx/>
              <a:uFillTx/>
              <a:latin typeface="Yu Gothic" panose="020B0400000000000000" pitchFamily="34" charset="-128"/>
              <a:ea typeface="Yu Gothic" panose="020B0400000000000000" pitchFamily="34" charset="-128"/>
            </a:endParaRPr>
          </a:p>
          <a:p>
            <a:pPr marL="0" marR="0" lvl="0" indent="0" algn="l" defTabSz="457200" rtl="0" eaLnBrk="1" fontAlgn="auto" latinLnBrk="0" hangingPunct="1">
              <a:lnSpc>
                <a:spcPct val="150000"/>
              </a:lnSpc>
              <a:spcBef>
                <a:spcPts val="0"/>
              </a:spcBef>
              <a:spcAft>
                <a:spcPts val="0"/>
              </a:spcAft>
              <a:buClrTx/>
              <a:buSzTx/>
              <a:buFont typeface="Wingdings" panose="05000000000000000000" pitchFamily="2" charset="2"/>
              <a:buChar char="n"/>
              <a:tabLst/>
              <a:defRPr/>
            </a:pPr>
            <a:r>
              <a:rPr kumimoji="0" lang="en-US" altLang="ja-JP" sz="24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 </a:t>
            </a:r>
            <a:r>
              <a:rPr kumimoji="0" lang="ja-JP" altLang="en-US" sz="2400" u="none" strike="noStrike" kern="1200" cap="none" spc="0" normalizeH="0" baseline="0" noProof="0">
                <a:ln>
                  <a:noFill/>
                </a:ln>
                <a:solidFill>
                  <a:schemeClr val="bg1"/>
                </a:solidFill>
                <a:effectLst/>
                <a:uLnTx/>
                <a:uFillTx/>
                <a:latin typeface="Yu Gothic Medium" panose="020B0400000000000000" pitchFamily="34" charset="-128"/>
                <a:ea typeface="Yu Gothic Medium" panose="020B0400000000000000" pitchFamily="34" charset="-128"/>
              </a:rPr>
              <a:t>返還</a:t>
            </a:r>
            <a:r>
              <a:rPr kumimoji="0" lang="ja-JP" altLang="en-US" sz="24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を待ってもらう</a:t>
            </a:r>
            <a:r>
              <a:rPr kumimoji="0" lang="ja-JP" altLang="en-US" sz="2400" b="1" u="none" strike="noStrike" kern="1200" cap="none" spc="0" normalizeH="0" baseline="0" noProof="0" dirty="0">
                <a:ln>
                  <a:noFill/>
                </a:ln>
                <a:solidFill>
                  <a:schemeClr val="accent4">
                    <a:lumMod val="60000"/>
                    <a:lumOff val="40000"/>
                  </a:schemeClr>
                </a:solidFill>
                <a:effectLst/>
                <a:uLnTx/>
                <a:uFillTx/>
                <a:latin typeface="Yu Gothic" panose="020B0400000000000000" pitchFamily="34" charset="-128"/>
                <a:ea typeface="Yu Gothic" panose="020B0400000000000000" pitchFamily="34" charset="-128"/>
              </a:rPr>
              <a:t>「返還期限猶予」</a:t>
            </a:r>
          </a:p>
          <a:p>
            <a:pPr marL="0" marR="0" lvl="0" indent="0" algn="l" defTabSz="457200" rtl="0" eaLnBrk="1" fontAlgn="auto" latinLnBrk="0" hangingPunct="1">
              <a:lnSpc>
                <a:spcPct val="150000"/>
              </a:lnSpc>
              <a:spcBef>
                <a:spcPts val="0"/>
              </a:spcBef>
              <a:spcAft>
                <a:spcPts val="0"/>
              </a:spcAft>
              <a:buClrTx/>
              <a:buSzTx/>
              <a:buFont typeface="Wingdings" panose="05000000000000000000" pitchFamily="2" charset="2"/>
              <a:buChar char="n"/>
              <a:tabLst/>
              <a:defRPr/>
            </a:pPr>
            <a:r>
              <a:rPr kumimoji="0" lang="en-US" altLang="ja-JP" sz="24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 </a:t>
            </a:r>
            <a:r>
              <a:rPr kumimoji="0" lang="ja-JP" altLang="en-US" sz="2400" u="none" strike="noStrike" kern="1200" cap="none" spc="0" normalizeH="0" baseline="0" noProof="0">
                <a:ln>
                  <a:noFill/>
                </a:ln>
                <a:solidFill>
                  <a:schemeClr val="bg1"/>
                </a:solidFill>
                <a:effectLst/>
                <a:uLnTx/>
                <a:uFillTx/>
                <a:latin typeface="Yu Gothic Medium" panose="020B0400000000000000" pitchFamily="34" charset="-128"/>
                <a:ea typeface="Yu Gothic Medium" panose="020B0400000000000000" pitchFamily="34" charset="-128"/>
              </a:rPr>
              <a:t>死亡</a:t>
            </a:r>
            <a:r>
              <a:rPr kumimoji="0" lang="ja-JP" altLang="en-US" sz="2400" u="none" strike="noStrike" kern="1200" cap="none" spc="0" normalizeH="0" baseline="0" noProof="0" dirty="0">
                <a:ln>
                  <a:noFill/>
                </a:ln>
                <a:solidFill>
                  <a:schemeClr val="bg1"/>
                </a:solidFill>
                <a:effectLst/>
                <a:uLnTx/>
                <a:uFillTx/>
                <a:latin typeface="Yu Gothic Medium" panose="020B0400000000000000" pitchFamily="34" charset="-128"/>
                <a:ea typeface="Yu Gothic Medium" panose="020B0400000000000000" pitchFamily="34" charset="-128"/>
              </a:rPr>
              <a:t>または精神もしくは身体の障害による</a:t>
            </a:r>
            <a:r>
              <a:rPr kumimoji="0" lang="ja-JP" altLang="en-US" sz="2400" b="1" u="none" strike="noStrike" kern="1200" cap="none" spc="0" normalizeH="0" baseline="0" noProof="0" dirty="0">
                <a:ln>
                  <a:noFill/>
                </a:ln>
                <a:solidFill>
                  <a:schemeClr val="accent4">
                    <a:lumMod val="60000"/>
                    <a:lumOff val="40000"/>
                  </a:schemeClr>
                </a:solidFill>
                <a:effectLst/>
                <a:uLnTx/>
                <a:uFillTx/>
                <a:latin typeface="Yu Gothic" panose="020B0400000000000000" pitchFamily="34" charset="-128"/>
                <a:ea typeface="Yu Gothic" panose="020B0400000000000000" pitchFamily="34" charset="-128"/>
              </a:rPr>
              <a:t>「返還免除」</a:t>
            </a:r>
            <a:endParaRPr kumimoji="0" lang="en-US" altLang="ja-JP" sz="2400" b="1" u="none" strike="noStrike" kern="1200" cap="none" spc="0" normalizeH="0" baseline="0" noProof="0" dirty="0">
              <a:ln>
                <a:noFill/>
              </a:ln>
              <a:solidFill>
                <a:schemeClr val="accent4">
                  <a:lumMod val="60000"/>
                  <a:lumOff val="40000"/>
                </a:schemeClr>
              </a:solidFill>
              <a:effectLst/>
              <a:uLnTx/>
              <a:uFillTx/>
              <a:latin typeface="Yu Gothic" panose="020B0400000000000000" pitchFamily="34" charset="-128"/>
              <a:ea typeface="Yu Gothic" panose="020B0400000000000000" pitchFamily="34" charset="-128"/>
            </a:endParaRPr>
          </a:p>
        </p:txBody>
      </p:sp>
      <p:sp>
        <p:nvSpPr>
          <p:cNvPr id="17" name="テキスト ボックス 16">
            <a:extLst>
              <a:ext uri="{FF2B5EF4-FFF2-40B4-BE49-F238E27FC236}">
                <a16:creationId xmlns:a16="http://schemas.microsoft.com/office/drawing/2014/main" id="{A21AF83B-D3D4-8823-4411-0032432AEA3C}"/>
              </a:ext>
            </a:extLst>
          </p:cNvPr>
          <p:cNvSpPr txBox="1"/>
          <p:nvPr/>
        </p:nvSpPr>
        <p:spPr>
          <a:xfrm>
            <a:off x="3002575" y="5330010"/>
            <a:ext cx="7761249" cy="954107"/>
          </a:xfrm>
          <a:prstGeom prst="rect">
            <a:avLst/>
          </a:prstGeom>
          <a:noFill/>
        </p:spPr>
        <p:txBody>
          <a:bodyPr wrap="square" rtlCol="0">
            <a:spAutoFit/>
          </a:bodyPr>
          <a:lstStyle/>
          <a:p>
            <a:pPr marL="0" marR="0" lvl="0" indent="0" algn="ctr" defTabSz="457200" rtl="0" eaLnBrk="1" fontAlgn="auto" latinLnBrk="0" hangingPunct="1">
              <a:spcBef>
                <a:spcPts val="0"/>
              </a:spcBef>
              <a:spcAft>
                <a:spcPts val="0"/>
              </a:spcAft>
              <a:buClrTx/>
              <a:buSzTx/>
              <a:buFontTx/>
              <a:buNone/>
              <a:tabLst/>
              <a:defRPr/>
            </a:pPr>
            <a:r>
              <a:rPr lang="ja-JP" altLang="en-US" sz="2800" b="1" dirty="0">
                <a:solidFill>
                  <a:srgbClr val="EB6E72"/>
                </a:solidFill>
                <a:latin typeface="Yu Gothic" panose="020B0400000000000000" pitchFamily="34" charset="-128"/>
                <a:ea typeface="Yu Gothic" panose="020B0400000000000000" pitchFamily="34" charset="-128"/>
              </a:rPr>
              <a:t>救済制度は必ず申請が必要です</a:t>
            </a:r>
            <a:endParaRPr lang="en-US" altLang="ja-JP" sz="2800" b="1" dirty="0">
              <a:solidFill>
                <a:srgbClr val="EB6E72"/>
              </a:solidFill>
              <a:latin typeface="Yu Gothic" panose="020B0400000000000000" pitchFamily="34" charset="-128"/>
              <a:ea typeface="Yu Gothic" panose="020B0400000000000000" pitchFamily="34" charset="-128"/>
            </a:endParaRPr>
          </a:p>
          <a:p>
            <a:pPr marL="0" marR="0" lvl="0" indent="0" algn="ctr" defTabSz="457200" rtl="0" eaLnBrk="1" fontAlgn="auto" latinLnBrk="0" hangingPunct="1">
              <a:spcBef>
                <a:spcPts val="0"/>
              </a:spcBef>
              <a:spcAft>
                <a:spcPts val="0"/>
              </a:spcAft>
              <a:buClrTx/>
              <a:buSzTx/>
              <a:buFontTx/>
              <a:buNone/>
              <a:tabLst/>
              <a:defRPr/>
            </a:pPr>
            <a:r>
              <a:rPr kumimoji="0" lang="ja-JP" altLang="en-US" sz="2800" b="1" u="none" strike="noStrike" kern="1200" cap="none" spc="0" normalizeH="0" baseline="0" noProof="0" dirty="0">
                <a:ln>
                  <a:noFill/>
                </a:ln>
                <a:solidFill>
                  <a:srgbClr val="EB6E72"/>
                </a:solidFill>
                <a:effectLst/>
                <a:uLnTx/>
                <a:uFillTx/>
                <a:latin typeface="Yu Gothic" panose="020B0400000000000000" pitchFamily="34" charset="-128"/>
                <a:ea typeface="Yu Gothic" panose="020B0400000000000000" pitchFamily="34" charset="-128"/>
              </a:rPr>
              <a:t>自分が借りたところに相談しよう</a:t>
            </a:r>
          </a:p>
        </p:txBody>
      </p:sp>
    </p:spTree>
    <p:extLst>
      <p:ext uri="{BB962C8B-B14F-4D97-AF65-F5344CB8AC3E}">
        <p14:creationId xmlns:p14="http://schemas.microsoft.com/office/powerpoint/2010/main" val="371477336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29</a:t>
            </a:r>
            <a:endParaRPr kumimoji="1" lang="ja-JP" altLang="en-US" sz="2800" b="1">
              <a:solidFill>
                <a:srgbClr val="FFF8E8"/>
              </a:solidFill>
            </a:endParaRPr>
          </a:p>
        </p:txBody>
      </p:sp>
      <p:pic>
        <p:nvPicPr>
          <p:cNvPr id="5" name="図 4">
            <a:extLst>
              <a:ext uri="{FF2B5EF4-FFF2-40B4-BE49-F238E27FC236}">
                <a16:creationId xmlns:a16="http://schemas.microsoft.com/office/drawing/2014/main" id="{7ECA4800-2509-F773-67AF-3EC8E1CBB45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2549" y="11250"/>
            <a:ext cx="1177875" cy="5289729"/>
          </a:xfrm>
          <a:prstGeom prst="rect">
            <a:avLst/>
          </a:prstGeom>
        </p:spPr>
      </p:pic>
      <p:sp>
        <p:nvSpPr>
          <p:cNvPr id="7" name="テキスト ボックス 6">
            <a:extLst>
              <a:ext uri="{FF2B5EF4-FFF2-40B4-BE49-F238E27FC236}">
                <a16:creationId xmlns:a16="http://schemas.microsoft.com/office/drawing/2014/main" id="{424B85C2-036C-1147-D5F4-EA71FFA9C280}"/>
              </a:ext>
            </a:extLst>
          </p:cNvPr>
          <p:cNvSpPr txBox="1"/>
          <p:nvPr/>
        </p:nvSpPr>
        <p:spPr>
          <a:xfrm>
            <a:off x="2682043" y="717394"/>
            <a:ext cx="8624401" cy="5025543"/>
          </a:xfrm>
          <a:prstGeom prst="rect">
            <a:avLst/>
          </a:prstGeom>
          <a:noFill/>
        </p:spPr>
        <p:txBody>
          <a:bodyPr wrap="square" rtlCol="0">
            <a:spAutoFit/>
          </a:bodyPr>
          <a:lstStyle/>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高校卒業後の進路を考える</a:t>
            </a:r>
            <a:r>
              <a:rPr lang="ja-JP" altLang="en-US" sz="2000" b="1">
                <a:solidFill>
                  <a:schemeClr val="bg1"/>
                </a:solidFill>
                <a:latin typeface="Yu Gothic" panose="020B0400000000000000" pitchFamily="34" charset="-128"/>
                <a:ea typeface="Yu Gothic" panose="020B0400000000000000" pitchFamily="34" charset="-128"/>
              </a:rPr>
              <a:t>（親や信頼できる大人とよく話合う）</a:t>
            </a:r>
            <a:endParaRPr lang="en-US" altLang="ja-JP" sz="2000" b="1" dirty="0">
              <a:solidFill>
                <a:schemeClr val="bg1"/>
              </a:solidFill>
              <a:latin typeface="Yu Gothic" panose="020B0400000000000000" pitchFamily="34" charset="-128"/>
              <a:ea typeface="Yu Gothic" panose="020B0400000000000000" pitchFamily="34" charset="-128"/>
            </a:endParaRPr>
          </a:p>
          <a:p>
            <a:pPr>
              <a:lnSpc>
                <a:spcPct val="150000"/>
              </a:lnSpc>
            </a:pPr>
            <a:endParaRPr lang="ja-JP" altLang="en-US" sz="2400" b="1">
              <a:solidFill>
                <a:schemeClr val="bg1"/>
              </a:solidFill>
              <a:latin typeface="Yu Gothic" panose="020B0400000000000000" pitchFamily="34" charset="-128"/>
              <a:ea typeface="Yu Gothic" panose="020B0400000000000000" pitchFamily="34" charset="-128"/>
            </a:endParaRPr>
          </a:p>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希望する学校の選択</a:t>
            </a:r>
          </a:p>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a:t>
            </a:r>
            <a:r>
              <a:rPr lang="en-US" altLang="ja-JP" sz="2400" b="1" dirty="0">
                <a:solidFill>
                  <a:schemeClr val="bg1"/>
                </a:solidFill>
                <a:latin typeface="Yu Gothic" panose="020B0400000000000000" pitchFamily="34" charset="-128"/>
                <a:ea typeface="Yu Gothic" panose="020B0400000000000000" pitchFamily="34" charset="-128"/>
              </a:rPr>
              <a:t> </a:t>
            </a:r>
            <a:r>
              <a:rPr lang="ja-JP" altLang="en-US" sz="2400" b="1">
                <a:solidFill>
                  <a:schemeClr val="bg1"/>
                </a:solidFill>
                <a:latin typeface="Yu Gothic" panose="020B0400000000000000" pitchFamily="34" charset="-128"/>
                <a:ea typeface="Yu Gothic" panose="020B0400000000000000" pitchFamily="34" charset="-128"/>
              </a:rPr>
              <a:t>入学金や学費がいくらくらいかかるのか</a:t>
            </a:r>
            <a:r>
              <a:rPr lang="en-US" altLang="ja-JP" sz="2400" b="1" dirty="0">
                <a:solidFill>
                  <a:schemeClr val="bg1"/>
                </a:solidFill>
                <a:latin typeface="Yu Gothic" panose="020B0400000000000000" pitchFamily="34" charset="-128"/>
                <a:ea typeface="Yu Gothic" panose="020B0400000000000000" pitchFamily="34" charset="-128"/>
              </a:rPr>
              <a:t>(</a:t>
            </a:r>
            <a:r>
              <a:rPr lang="ja-JP" altLang="en-US" sz="2400" b="1">
                <a:solidFill>
                  <a:schemeClr val="bg1"/>
                </a:solidFill>
                <a:latin typeface="Yu Gothic" panose="020B0400000000000000" pitchFamily="34" charset="-128"/>
                <a:ea typeface="Yu Gothic" panose="020B0400000000000000" pitchFamily="34" charset="-128"/>
              </a:rPr>
              <a:t>お金事情</a:t>
            </a:r>
            <a:r>
              <a:rPr lang="en-US" altLang="ja-JP" sz="2400" b="1" dirty="0">
                <a:solidFill>
                  <a:schemeClr val="bg1"/>
                </a:solidFill>
                <a:latin typeface="Yu Gothic" panose="020B0400000000000000" pitchFamily="34" charset="-128"/>
                <a:ea typeface="Yu Gothic" panose="020B0400000000000000" pitchFamily="34" charset="-128"/>
              </a:rPr>
              <a:t>)</a:t>
            </a:r>
          </a:p>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a:t>
            </a:r>
            <a:r>
              <a:rPr lang="en-US" altLang="ja-JP" sz="2400" b="1" dirty="0">
                <a:solidFill>
                  <a:schemeClr val="bg1"/>
                </a:solidFill>
                <a:latin typeface="Yu Gothic" panose="020B0400000000000000" pitchFamily="34" charset="-128"/>
                <a:ea typeface="Yu Gothic" panose="020B0400000000000000" pitchFamily="34" charset="-128"/>
              </a:rPr>
              <a:t> </a:t>
            </a:r>
            <a:r>
              <a:rPr lang="ja-JP" altLang="en-US" sz="2400" b="1">
                <a:solidFill>
                  <a:schemeClr val="bg1"/>
                </a:solidFill>
                <a:latin typeface="Yu Gothic" panose="020B0400000000000000" pitchFamily="34" charset="-128"/>
                <a:ea typeface="Yu Gothic" panose="020B0400000000000000" pitchFamily="34" charset="-128"/>
              </a:rPr>
              <a:t>通学費用はどれくらいかかるのか</a:t>
            </a:r>
            <a:endParaRPr lang="en-US" altLang="ja-JP" sz="2400" b="1" dirty="0">
              <a:solidFill>
                <a:schemeClr val="bg1"/>
              </a:solidFill>
              <a:latin typeface="Yu Gothic" panose="020B0400000000000000" pitchFamily="34" charset="-128"/>
              <a:ea typeface="Yu Gothic" panose="020B0400000000000000" pitchFamily="34" charset="-128"/>
            </a:endParaRPr>
          </a:p>
          <a:p>
            <a:pPr>
              <a:lnSpc>
                <a:spcPct val="150000"/>
              </a:lnSpc>
            </a:pPr>
            <a:endParaRPr lang="ja-JP" altLang="en-US" sz="2400" b="1">
              <a:solidFill>
                <a:schemeClr val="bg1"/>
              </a:solidFill>
              <a:latin typeface="Yu Gothic" panose="020B0400000000000000" pitchFamily="34" charset="-128"/>
              <a:ea typeface="Yu Gothic" panose="020B0400000000000000" pitchFamily="34" charset="-128"/>
            </a:endParaRPr>
          </a:p>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受験料、入学金は支払えるようにしておく</a:t>
            </a:r>
            <a:endParaRPr lang="en-US" altLang="ja-JP" sz="2400" b="1" dirty="0">
              <a:solidFill>
                <a:schemeClr val="bg1"/>
              </a:solidFill>
              <a:latin typeface="Yu Gothic" panose="020B0400000000000000" pitchFamily="34" charset="-128"/>
              <a:ea typeface="Yu Gothic" panose="020B0400000000000000" pitchFamily="34" charset="-128"/>
            </a:endParaRPr>
          </a:p>
          <a:p>
            <a:pPr>
              <a:lnSpc>
                <a:spcPct val="150000"/>
              </a:lnSpc>
            </a:pPr>
            <a:endParaRPr lang="ja-JP" altLang="en-US" sz="2400" b="1">
              <a:solidFill>
                <a:schemeClr val="bg1"/>
              </a:solidFill>
              <a:latin typeface="Yu Gothic" panose="020B0400000000000000" pitchFamily="34" charset="-128"/>
              <a:ea typeface="Yu Gothic" panose="020B0400000000000000" pitchFamily="34" charset="-128"/>
            </a:endParaRPr>
          </a:p>
          <a:p>
            <a:pPr>
              <a:lnSpc>
                <a:spcPct val="150000"/>
              </a:lnSpc>
            </a:pPr>
            <a:r>
              <a:rPr lang="ja-JP" altLang="en-US" sz="2400" b="1">
                <a:solidFill>
                  <a:schemeClr val="bg1"/>
                </a:solidFill>
                <a:latin typeface="Yu Gothic" panose="020B0400000000000000" pitchFamily="34" charset="-128"/>
                <a:ea typeface="Yu Gothic" panose="020B0400000000000000" pitchFamily="34" charset="-128"/>
              </a:rPr>
              <a:t>　学費の借入を少しでも少なくするためにできることは？</a:t>
            </a:r>
          </a:p>
        </p:txBody>
      </p:sp>
      <p:pic>
        <p:nvPicPr>
          <p:cNvPr id="11" name="図 10">
            <a:extLst>
              <a:ext uri="{FF2B5EF4-FFF2-40B4-BE49-F238E27FC236}">
                <a16:creationId xmlns:a16="http://schemas.microsoft.com/office/drawing/2014/main" id="{DEBB6C5B-7EA9-F557-624A-DCDC4250D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53" y="806443"/>
            <a:ext cx="506380" cy="484717"/>
          </a:xfrm>
          <a:prstGeom prst="rect">
            <a:avLst/>
          </a:prstGeom>
        </p:spPr>
      </p:pic>
      <p:pic>
        <p:nvPicPr>
          <p:cNvPr id="12" name="図 11">
            <a:extLst>
              <a:ext uri="{FF2B5EF4-FFF2-40B4-BE49-F238E27FC236}">
                <a16:creationId xmlns:a16="http://schemas.microsoft.com/office/drawing/2014/main" id="{3E3588DD-FED3-2241-07D9-703F4D9F9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53" y="1886495"/>
            <a:ext cx="506380" cy="484717"/>
          </a:xfrm>
          <a:prstGeom prst="rect">
            <a:avLst/>
          </a:prstGeom>
        </p:spPr>
      </p:pic>
      <p:pic>
        <p:nvPicPr>
          <p:cNvPr id="13" name="図 12">
            <a:extLst>
              <a:ext uri="{FF2B5EF4-FFF2-40B4-BE49-F238E27FC236}">
                <a16:creationId xmlns:a16="http://schemas.microsoft.com/office/drawing/2014/main" id="{AFB4E5D7-FA32-76B2-31AD-DAE586A46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53" y="4092981"/>
            <a:ext cx="506380" cy="484717"/>
          </a:xfrm>
          <a:prstGeom prst="rect">
            <a:avLst/>
          </a:prstGeom>
        </p:spPr>
      </p:pic>
      <p:pic>
        <p:nvPicPr>
          <p:cNvPr id="14" name="図 13">
            <a:extLst>
              <a:ext uri="{FF2B5EF4-FFF2-40B4-BE49-F238E27FC236}">
                <a16:creationId xmlns:a16="http://schemas.microsoft.com/office/drawing/2014/main" id="{54E51CF4-5F56-2D69-EB0D-D6F6803C77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853" y="5159781"/>
            <a:ext cx="506380" cy="484717"/>
          </a:xfrm>
          <a:prstGeom prst="rect">
            <a:avLst/>
          </a:prstGeom>
        </p:spPr>
      </p:pic>
    </p:spTree>
    <p:extLst>
      <p:ext uri="{BB962C8B-B14F-4D97-AF65-F5344CB8AC3E}">
        <p14:creationId xmlns:p14="http://schemas.microsoft.com/office/powerpoint/2010/main" val="433888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20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20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20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EE20F7C-038D-FC82-AA48-1C918323CE4F}"/>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3</a:t>
            </a:r>
            <a:endParaRPr kumimoji="1" lang="ja-JP" altLang="en-US" sz="3200" b="1">
              <a:solidFill>
                <a:srgbClr val="FFF8E8"/>
              </a:solidFill>
            </a:endParaRPr>
          </a:p>
        </p:txBody>
      </p:sp>
      <p:pic>
        <p:nvPicPr>
          <p:cNvPr id="8" name="図 7">
            <a:extLst>
              <a:ext uri="{FF2B5EF4-FFF2-40B4-BE49-F238E27FC236}">
                <a16:creationId xmlns:a16="http://schemas.microsoft.com/office/drawing/2014/main" id="{C09BDBB7-8726-7B9E-149A-544AAD3300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0"/>
            <a:ext cx="1421436" cy="6388904"/>
          </a:xfrm>
          <a:prstGeom prst="rect">
            <a:avLst/>
          </a:prstGeom>
        </p:spPr>
      </p:pic>
      <p:sp>
        <p:nvSpPr>
          <p:cNvPr id="9" name="テキスト ボックス 8">
            <a:extLst>
              <a:ext uri="{FF2B5EF4-FFF2-40B4-BE49-F238E27FC236}">
                <a16:creationId xmlns:a16="http://schemas.microsoft.com/office/drawing/2014/main" id="{EF90A639-FEB9-DACF-08A5-E15BEA102A88}"/>
              </a:ext>
            </a:extLst>
          </p:cNvPr>
          <p:cNvSpPr txBox="1"/>
          <p:nvPr/>
        </p:nvSpPr>
        <p:spPr>
          <a:xfrm>
            <a:off x="854312" y="854431"/>
            <a:ext cx="821167" cy="707886"/>
          </a:xfrm>
          <a:prstGeom prst="rect">
            <a:avLst/>
          </a:prstGeom>
          <a:noFill/>
        </p:spPr>
        <p:txBody>
          <a:bodyPr wrap="square">
            <a:spAutoFit/>
          </a:bodyPr>
          <a:lstStyle/>
          <a:p>
            <a:r>
              <a:rPr lang="en-US" altLang="ja-JP" sz="4000" b="1" dirty="0">
                <a:solidFill>
                  <a:schemeClr val="bg1"/>
                </a:solidFill>
                <a:latin typeface="Yu Gothic" panose="020B0400000000000000" pitchFamily="34" charset="-128"/>
                <a:ea typeface="Yu Gothic" panose="020B0400000000000000" pitchFamily="34" charset="-128"/>
              </a:rPr>
              <a:t>18</a:t>
            </a:r>
            <a:endParaRPr lang="ja-JP" altLang="en-US" sz="4000">
              <a:solidFill>
                <a:schemeClr val="bg1"/>
              </a:solidFill>
            </a:endParaRPr>
          </a:p>
        </p:txBody>
      </p:sp>
      <p:pic>
        <p:nvPicPr>
          <p:cNvPr id="10" name="図 9">
            <a:extLst>
              <a:ext uri="{FF2B5EF4-FFF2-40B4-BE49-F238E27FC236}">
                <a16:creationId xmlns:a16="http://schemas.microsoft.com/office/drawing/2014/main" id="{8E7BC3EF-10AC-1CE8-355B-2360563983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45113" y="5999571"/>
            <a:ext cx="6234057" cy="434289"/>
          </a:xfrm>
          <a:prstGeom prst="rect">
            <a:avLst/>
          </a:prstGeom>
        </p:spPr>
      </p:pic>
      <p:pic>
        <p:nvPicPr>
          <p:cNvPr id="15" name="図 14">
            <a:extLst>
              <a:ext uri="{FF2B5EF4-FFF2-40B4-BE49-F238E27FC236}">
                <a16:creationId xmlns:a16="http://schemas.microsoft.com/office/drawing/2014/main" id="{6DF0127C-5B75-037F-67DA-23F77E31D22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32957" y="409079"/>
            <a:ext cx="8231083" cy="5348725"/>
          </a:xfrm>
          <a:prstGeom prst="rect">
            <a:avLst/>
          </a:prstGeom>
        </p:spPr>
      </p:pic>
      <p:sp>
        <p:nvSpPr>
          <p:cNvPr id="17" name="テキスト ボックス 16">
            <a:extLst>
              <a:ext uri="{FF2B5EF4-FFF2-40B4-BE49-F238E27FC236}">
                <a16:creationId xmlns:a16="http://schemas.microsoft.com/office/drawing/2014/main" id="{44BA189F-61D8-2497-AE25-FA16353EBF4C}"/>
              </a:ext>
            </a:extLst>
          </p:cNvPr>
          <p:cNvSpPr txBox="1"/>
          <p:nvPr/>
        </p:nvSpPr>
        <p:spPr>
          <a:xfrm>
            <a:off x="3156062" y="516162"/>
            <a:ext cx="4098174" cy="461665"/>
          </a:xfrm>
          <a:prstGeom prst="rect">
            <a:avLst/>
          </a:prstGeom>
          <a:noFill/>
        </p:spPr>
        <p:txBody>
          <a:bodyPr wrap="square">
            <a:spAutoFit/>
          </a:bodyPr>
          <a:lstStyle/>
          <a:p>
            <a:r>
              <a:rPr lang="en-US" altLang="ja-JP" sz="2400" dirty="0">
                <a:solidFill>
                  <a:schemeClr val="bg1"/>
                </a:solidFill>
                <a:latin typeface="Yu Gothic Medium" panose="020B0400000000000000" pitchFamily="34" charset="-128"/>
                <a:ea typeface="Yu Gothic Medium" panose="020B0400000000000000" pitchFamily="34" charset="-128"/>
              </a:rPr>
              <a:t>① </a:t>
            </a:r>
            <a:r>
              <a:rPr lang="ja-JP" altLang="en-US" sz="2400">
                <a:solidFill>
                  <a:schemeClr val="bg1"/>
                </a:solidFill>
                <a:latin typeface="Yu Gothic Medium" panose="020B0400000000000000" pitchFamily="34" charset="-128"/>
                <a:ea typeface="Yu Gothic Medium" panose="020B0400000000000000" pitchFamily="34" charset="-128"/>
              </a:rPr>
              <a:t>携帯電話の契約</a:t>
            </a:r>
          </a:p>
        </p:txBody>
      </p:sp>
      <p:sp>
        <p:nvSpPr>
          <p:cNvPr id="19" name="テキスト ボックス 18">
            <a:extLst>
              <a:ext uri="{FF2B5EF4-FFF2-40B4-BE49-F238E27FC236}">
                <a16:creationId xmlns:a16="http://schemas.microsoft.com/office/drawing/2014/main" id="{61F06E19-7072-1F2B-ACD8-3EA455C55A68}"/>
              </a:ext>
            </a:extLst>
          </p:cNvPr>
          <p:cNvSpPr txBox="1"/>
          <p:nvPr/>
        </p:nvSpPr>
        <p:spPr>
          <a:xfrm>
            <a:off x="3156062" y="1102758"/>
            <a:ext cx="7833991" cy="1200329"/>
          </a:xfrm>
          <a:prstGeom prst="rect">
            <a:avLst/>
          </a:prstGeom>
          <a:noFill/>
        </p:spPr>
        <p:txBody>
          <a:bodyPr wrap="square">
            <a:spAutoFit/>
          </a:bodyPr>
          <a:lstStyle/>
          <a:p>
            <a:r>
              <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rPr>
              <a:t>② </a:t>
            </a:r>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携帯電話・クレジットカード・各種ローン・賃貸・</a:t>
            </a:r>
            <a:endPar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endParaRPr>
          </a:p>
          <a:p>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　</a:t>
            </a:r>
            <a:r>
              <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rPr>
              <a:t> </a:t>
            </a:r>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生命保険や損害保険契約</a:t>
            </a:r>
          </a:p>
          <a:p>
            <a:endPar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endParaRPr>
          </a:p>
        </p:txBody>
      </p:sp>
      <p:sp>
        <p:nvSpPr>
          <p:cNvPr id="22" name="テキスト ボックス 21">
            <a:extLst>
              <a:ext uri="{FF2B5EF4-FFF2-40B4-BE49-F238E27FC236}">
                <a16:creationId xmlns:a16="http://schemas.microsoft.com/office/drawing/2014/main" id="{577612DF-5422-8E33-4E1F-D0D6B905C54A}"/>
              </a:ext>
            </a:extLst>
          </p:cNvPr>
          <p:cNvSpPr txBox="1"/>
          <p:nvPr/>
        </p:nvSpPr>
        <p:spPr>
          <a:xfrm>
            <a:off x="3156062" y="2051667"/>
            <a:ext cx="4098174" cy="461665"/>
          </a:xfrm>
          <a:prstGeom prst="rect">
            <a:avLst/>
          </a:prstGeom>
          <a:noFill/>
        </p:spPr>
        <p:txBody>
          <a:bodyPr wrap="square">
            <a:spAutoFit/>
          </a:bodyPr>
          <a:lstStyle/>
          <a:p>
            <a:r>
              <a:rPr lang="en-US" altLang="ja-JP" sz="2400" dirty="0">
                <a:solidFill>
                  <a:schemeClr val="bg1"/>
                </a:solidFill>
                <a:latin typeface="Yu Gothic Medium" panose="020B0400000000000000" pitchFamily="34" charset="-128"/>
                <a:ea typeface="Yu Gothic Medium" panose="020B0400000000000000" pitchFamily="34" charset="-128"/>
              </a:rPr>
              <a:t>③ </a:t>
            </a:r>
            <a:r>
              <a:rPr lang="ja-JP" altLang="en-US" sz="2400">
                <a:solidFill>
                  <a:schemeClr val="bg1"/>
                </a:solidFill>
                <a:latin typeface="Yu Gothic Medium" panose="020B0400000000000000" pitchFamily="34" charset="-128"/>
                <a:ea typeface="Yu Gothic Medium" panose="020B0400000000000000" pitchFamily="34" charset="-128"/>
              </a:rPr>
              <a:t>選挙投票</a:t>
            </a:r>
          </a:p>
        </p:txBody>
      </p:sp>
      <p:sp>
        <p:nvSpPr>
          <p:cNvPr id="23" name="テキスト ボックス 22">
            <a:extLst>
              <a:ext uri="{FF2B5EF4-FFF2-40B4-BE49-F238E27FC236}">
                <a16:creationId xmlns:a16="http://schemas.microsoft.com/office/drawing/2014/main" id="{90B2BB9A-D30F-0378-5CD0-CDDF9757AC0F}"/>
              </a:ext>
            </a:extLst>
          </p:cNvPr>
          <p:cNvSpPr txBox="1"/>
          <p:nvPr/>
        </p:nvSpPr>
        <p:spPr>
          <a:xfrm>
            <a:off x="3156062" y="2672768"/>
            <a:ext cx="4098174" cy="461665"/>
          </a:xfrm>
          <a:prstGeom prst="rect">
            <a:avLst/>
          </a:prstGeom>
          <a:noFill/>
        </p:spPr>
        <p:txBody>
          <a:bodyPr wrap="square">
            <a:spAutoFit/>
          </a:bodyPr>
          <a:lstStyle/>
          <a:p>
            <a:r>
              <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rPr>
              <a:t>④ </a:t>
            </a:r>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普通自動車運転免許取得</a:t>
            </a:r>
          </a:p>
        </p:txBody>
      </p:sp>
      <p:sp>
        <p:nvSpPr>
          <p:cNvPr id="24" name="テキスト ボックス 23">
            <a:extLst>
              <a:ext uri="{FF2B5EF4-FFF2-40B4-BE49-F238E27FC236}">
                <a16:creationId xmlns:a16="http://schemas.microsoft.com/office/drawing/2014/main" id="{3BA22CC1-860B-EF01-CA49-AEA4BD4BEB22}"/>
              </a:ext>
            </a:extLst>
          </p:cNvPr>
          <p:cNvSpPr txBox="1"/>
          <p:nvPr/>
        </p:nvSpPr>
        <p:spPr>
          <a:xfrm>
            <a:off x="3156062" y="3311122"/>
            <a:ext cx="7833990" cy="461665"/>
          </a:xfrm>
          <a:prstGeom prst="rect">
            <a:avLst/>
          </a:prstGeom>
          <a:noFill/>
        </p:spPr>
        <p:txBody>
          <a:bodyPr wrap="square">
            <a:spAutoFit/>
          </a:bodyPr>
          <a:lstStyle/>
          <a:p>
            <a:r>
              <a:rPr lang="en-US" altLang="ja-JP" sz="2400" dirty="0">
                <a:solidFill>
                  <a:schemeClr val="bg1"/>
                </a:solidFill>
                <a:latin typeface="Yu Gothic Medium" panose="020B0400000000000000" pitchFamily="34" charset="-128"/>
                <a:ea typeface="Yu Gothic Medium" panose="020B0400000000000000" pitchFamily="34" charset="-128"/>
              </a:rPr>
              <a:t>⑤ </a:t>
            </a:r>
            <a:r>
              <a:rPr lang="ja-JP" altLang="en-US" sz="2400">
                <a:solidFill>
                  <a:schemeClr val="bg1"/>
                </a:solidFill>
                <a:latin typeface="Yu Gothic Medium" panose="020B0400000000000000" pitchFamily="34" charset="-128"/>
                <a:ea typeface="Yu Gothic Medium" panose="020B0400000000000000" pitchFamily="34" charset="-128"/>
              </a:rPr>
              <a:t>男女共に</a:t>
            </a:r>
            <a:r>
              <a:rPr lang="en-US" altLang="ja-JP" sz="2400" dirty="0">
                <a:solidFill>
                  <a:schemeClr val="bg1"/>
                </a:solidFill>
                <a:latin typeface="Yu Gothic Medium" panose="020B0400000000000000" pitchFamily="34" charset="-128"/>
                <a:ea typeface="Yu Gothic Medium" panose="020B0400000000000000" pitchFamily="34" charset="-128"/>
              </a:rPr>
              <a:t>18</a:t>
            </a:r>
            <a:r>
              <a:rPr lang="ja-JP" altLang="en-US" sz="2400">
                <a:solidFill>
                  <a:schemeClr val="bg1"/>
                </a:solidFill>
                <a:latin typeface="Yu Gothic Medium" panose="020B0400000000000000" pitchFamily="34" charset="-128"/>
                <a:ea typeface="Yu Gothic Medium" panose="020B0400000000000000" pitchFamily="34" charset="-128"/>
              </a:rPr>
              <a:t>歳から結婚が可能（女性は</a:t>
            </a:r>
            <a:r>
              <a:rPr lang="en-US" altLang="ja-JP" sz="2400" dirty="0">
                <a:solidFill>
                  <a:schemeClr val="bg1"/>
                </a:solidFill>
                <a:latin typeface="Yu Gothic Medium" panose="020B0400000000000000" pitchFamily="34" charset="-128"/>
                <a:ea typeface="Yu Gothic Medium" panose="020B0400000000000000" pitchFamily="34" charset="-128"/>
              </a:rPr>
              <a:t>16</a:t>
            </a:r>
            <a:r>
              <a:rPr lang="ja-JP" altLang="en-US" sz="2400">
                <a:solidFill>
                  <a:schemeClr val="bg1"/>
                </a:solidFill>
                <a:latin typeface="Yu Gothic Medium" panose="020B0400000000000000" pitchFamily="34" charset="-128"/>
                <a:ea typeface="Yu Gothic Medium" panose="020B0400000000000000" pitchFamily="34" charset="-128"/>
              </a:rPr>
              <a:t>歳→</a:t>
            </a:r>
            <a:r>
              <a:rPr lang="en-US" altLang="ja-JP" sz="2400" dirty="0">
                <a:solidFill>
                  <a:schemeClr val="bg1"/>
                </a:solidFill>
                <a:latin typeface="Yu Gothic Medium" panose="020B0400000000000000" pitchFamily="34" charset="-128"/>
                <a:ea typeface="Yu Gothic Medium" panose="020B0400000000000000" pitchFamily="34" charset="-128"/>
              </a:rPr>
              <a:t>18</a:t>
            </a:r>
            <a:r>
              <a:rPr lang="ja-JP" altLang="en-US" sz="2400">
                <a:solidFill>
                  <a:schemeClr val="bg1"/>
                </a:solidFill>
                <a:latin typeface="Yu Gothic Medium" panose="020B0400000000000000" pitchFamily="34" charset="-128"/>
                <a:ea typeface="Yu Gothic Medium" panose="020B0400000000000000" pitchFamily="34" charset="-128"/>
              </a:rPr>
              <a:t>歳）</a:t>
            </a:r>
          </a:p>
        </p:txBody>
      </p:sp>
      <p:sp>
        <p:nvSpPr>
          <p:cNvPr id="26" name="テキスト ボックス 25">
            <a:extLst>
              <a:ext uri="{FF2B5EF4-FFF2-40B4-BE49-F238E27FC236}">
                <a16:creationId xmlns:a16="http://schemas.microsoft.com/office/drawing/2014/main" id="{74B4B0AB-DFED-4528-404A-0176727AB000}"/>
              </a:ext>
            </a:extLst>
          </p:cNvPr>
          <p:cNvSpPr txBox="1"/>
          <p:nvPr/>
        </p:nvSpPr>
        <p:spPr>
          <a:xfrm>
            <a:off x="3156061" y="3949476"/>
            <a:ext cx="7306375" cy="461665"/>
          </a:xfrm>
          <a:prstGeom prst="rect">
            <a:avLst/>
          </a:prstGeom>
          <a:noFill/>
        </p:spPr>
        <p:txBody>
          <a:bodyPr wrap="square">
            <a:spAutoFit/>
          </a:bodyPr>
          <a:lstStyle/>
          <a:p>
            <a:r>
              <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rPr>
              <a:t>⑥ </a:t>
            </a:r>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性同一性障害の人が性別取り扱いの変更審判</a:t>
            </a:r>
          </a:p>
        </p:txBody>
      </p:sp>
      <p:sp>
        <p:nvSpPr>
          <p:cNvPr id="27" name="テキスト ボックス 26">
            <a:extLst>
              <a:ext uri="{FF2B5EF4-FFF2-40B4-BE49-F238E27FC236}">
                <a16:creationId xmlns:a16="http://schemas.microsoft.com/office/drawing/2014/main" id="{4401467C-524A-CD36-E49F-61D5B3B66B0E}"/>
              </a:ext>
            </a:extLst>
          </p:cNvPr>
          <p:cNvSpPr txBox="1"/>
          <p:nvPr/>
        </p:nvSpPr>
        <p:spPr>
          <a:xfrm>
            <a:off x="3156062" y="4587830"/>
            <a:ext cx="4098174" cy="461665"/>
          </a:xfrm>
          <a:prstGeom prst="rect">
            <a:avLst/>
          </a:prstGeom>
          <a:noFill/>
        </p:spPr>
        <p:txBody>
          <a:bodyPr wrap="square">
            <a:spAutoFit/>
          </a:bodyPr>
          <a:lstStyle/>
          <a:p>
            <a:r>
              <a:rPr lang="en-US" altLang="ja-JP" sz="2400" dirty="0">
                <a:solidFill>
                  <a:schemeClr val="bg1"/>
                </a:solidFill>
                <a:latin typeface="Yu Gothic Medium" panose="020B0400000000000000" pitchFamily="34" charset="-128"/>
                <a:ea typeface="Yu Gothic Medium" panose="020B0400000000000000" pitchFamily="34" charset="-128"/>
              </a:rPr>
              <a:t>⑦ </a:t>
            </a:r>
            <a:r>
              <a:rPr lang="ja-JP" altLang="en-US" sz="2400">
                <a:solidFill>
                  <a:schemeClr val="bg1"/>
                </a:solidFill>
                <a:latin typeface="Yu Gothic Medium" panose="020B0400000000000000" pitchFamily="34" charset="-128"/>
                <a:ea typeface="Yu Gothic Medium" panose="020B0400000000000000" pitchFamily="34" charset="-128"/>
              </a:rPr>
              <a:t>裁判員に選ばれる</a:t>
            </a:r>
          </a:p>
        </p:txBody>
      </p:sp>
      <p:sp>
        <p:nvSpPr>
          <p:cNvPr id="28" name="テキスト ボックス 27">
            <a:extLst>
              <a:ext uri="{FF2B5EF4-FFF2-40B4-BE49-F238E27FC236}">
                <a16:creationId xmlns:a16="http://schemas.microsoft.com/office/drawing/2014/main" id="{75046099-4451-5533-1249-4AE21EFB2C68}"/>
              </a:ext>
            </a:extLst>
          </p:cNvPr>
          <p:cNvSpPr txBox="1"/>
          <p:nvPr/>
        </p:nvSpPr>
        <p:spPr>
          <a:xfrm>
            <a:off x="3156062" y="5174426"/>
            <a:ext cx="4098174" cy="461665"/>
          </a:xfrm>
          <a:prstGeom prst="rect">
            <a:avLst/>
          </a:prstGeom>
          <a:noFill/>
        </p:spPr>
        <p:txBody>
          <a:bodyPr wrap="square">
            <a:spAutoFit/>
          </a:bodyPr>
          <a:lstStyle/>
          <a:p>
            <a:r>
              <a:rPr lang="en-US" altLang="ja-JP" sz="2400" dirty="0">
                <a:solidFill>
                  <a:schemeClr val="accent4">
                    <a:lumMod val="40000"/>
                    <a:lumOff val="60000"/>
                  </a:schemeClr>
                </a:solidFill>
                <a:latin typeface="Yu Gothic Medium" panose="020B0400000000000000" pitchFamily="34" charset="-128"/>
                <a:ea typeface="Yu Gothic Medium" panose="020B0400000000000000" pitchFamily="34" charset="-128"/>
              </a:rPr>
              <a:t>⑧ </a:t>
            </a:r>
            <a:r>
              <a:rPr lang="ja-JP" altLang="en-US" sz="2400">
                <a:solidFill>
                  <a:schemeClr val="accent4">
                    <a:lumMod val="40000"/>
                    <a:lumOff val="60000"/>
                  </a:schemeClr>
                </a:solidFill>
                <a:latin typeface="Yu Gothic Medium" panose="020B0400000000000000" pitchFamily="34" charset="-128"/>
                <a:ea typeface="Yu Gothic Medium" panose="020B0400000000000000" pitchFamily="34" charset="-128"/>
              </a:rPr>
              <a:t>投資</a:t>
            </a:r>
          </a:p>
        </p:txBody>
      </p:sp>
    </p:spTree>
    <p:extLst>
      <p:ext uri="{BB962C8B-B14F-4D97-AF65-F5344CB8AC3E}">
        <p14:creationId xmlns:p14="http://schemas.microsoft.com/office/powerpoint/2010/main" val="24600435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ssolve">
                                      <p:cBhvr>
                                        <p:cTn id="10" dur="500"/>
                                        <p:tgtEl>
                                          <p:spTgt spid="2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dissolve">
                                      <p:cBhvr>
                                        <p:cTn id="16" dur="500"/>
                                        <p:tgtEl>
                                          <p:spTgt spid="2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dissolve">
                                      <p:cBhvr>
                                        <p:cTn id="19" dur="500"/>
                                        <p:tgtEl>
                                          <p:spTgt spid="2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dissolve">
                                      <p:cBhvr>
                                        <p:cTn id="25" dur="500"/>
                                        <p:tgtEl>
                                          <p:spTgt spid="2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dissolve">
                                      <p:cBhvr>
                                        <p:cTn id="28" dur="500"/>
                                        <p:tgtEl>
                                          <p:spTgt spid="19"/>
                                        </p:tgtEl>
                                      </p:cBhvr>
                                    </p:animEffect>
                                  </p:childTnLst>
                                </p:cTn>
                              </p:par>
                              <p:par>
                                <p:cTn id="29" presetID="9"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cTn>
                              </p:par>
                              <p:par>
                                <p:cTn id="32" presetID="9"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2" grpId="0"/>
      <p:bldP spid="23" grpId="0"/>
      <p:bldP spid="24" grpId="0"/>
      <p:bldP spid="26" grpId="0"/>
      <p:bldP spid="27" grpId="0"/>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30</a:t>
            </a:r>
            <a:endParaRPr kumimoji="1" lang="ja-JP" altLang="en-US" sz="2800" b="1">
              <a:solidFill>
                <a:srgbClr val="FFF8E8"/>
              </a:solidFill>
            </a:endParaRPr>
          </a:p>
        </p:txBody>
      </p:sp>
      <p:pic>
        <p:nvPicPr>
          <p:cNvPr id="4" name="図 3">
            <a:extLst>
              <a:ext uri="{FF2B5EF4-FFF2-40B4-BE49-F238E27FC236}">
                <a16:creationId xmlns:a16="http://schemas.microsoft.com/office/drawing/2014/main" id="{81AE11C0-9E78-AD0B-BFB0-91BB8ABED157}"/>
              </a:ext>
            </a:extLst>
          </p:cNvPr>
          <p:cNvPicPr>
            <a:picLocks noChangeAspect="1"/>
          </p:cNvPicPr>
          <p:nvPr/>
        </p:nvPicPr>
        <p:blipFill>
          <a:blip r:embed="rId2"/>
          <a:stretch>
            <a:fillRect/>
          </a:stretch>
        </p:blipFill>
        <p:spPr>
          <a:xfrm>
            <a:off x="1" y="350086"/>
            <a:ext cx="6449376" cy="1173915"/>
          </a:xfrm>
          <a:prstGeom prst="rect">
            <a:avLst/>
          </a:prstGeom>
        </p:spPr>
      </p:pic>
      <p:pic>
        <p:nvPicPr>
          <p:cNvPr id="8" name="図 7">
            <a:extLst>
              <a:ext uri="{FF2B5EF4-FFF2-40B4-BE49-F238E27FC236}">
                <a16:creationId xmlns:a16="http://schemas.microsoft.com/office/drawing/2014/main" id="{23DBEC9E-FF9D-E3BC-A951-E3B4B5FAD3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23490" y="1420266"/>
            <a:ext cx="1498600" cy="3162300"/>
          </a:xfrm>
          <a:prstGeom prst="rect">
            <a:avLst/>
          </a:prstGeom>
        </p:spPr>
      </p:pic>
      <p:pic>
        <p:nvPicPr>
          <p:cNvPr id="16" name="図 15">
            <a:extLst>
              <a:ext uri="{FF2B5EF4-FFF2-40B4-BE49-F238E27FC236}">
                <a16:creationId xmlns:a16="http://schemas.microsoft.com/office/drawing/2014/main" id="{10BD34F6-8FB8-8587-F122-76DFB5D5C5F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86572" y="4176949"/>
            <a:ext cx="229238" cy="197176"/>
          </a:xfrm>
          <a:prstGeom prst="rect">
            <a:avLst/>
          </a:prstGeom>
        </p:spPr>
      </p:pic>
      <p:sp>
        <p:nvSpPr>
          <p:cNvPr id="19" name="テキスト ボックス 18">
            <a:extLst>
              <a:ext uri="{FF2B5EF4-FFF2-40B4-BE49-F238E27FC236}">
                <a16:creationId xmlns:a16="http://schemas.microsoft.com/office/drawing/2014/main" id="{E5BC9435-20F2-CA27-11A4-2BC0109D529F}"/>
              </a:ext>
            </a:extLst>
          </p:cNvPr>
          <p:cNvSpPr txBox="1"/>
          <p:nvPr/>
        </p:nvSpPr>
        <p:spPr>
          <a:xfrm>
            <a:off x="1683972" y="1869421"/>
            <a:ext cx="8540957" cy="1903470"/>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・立地の良い場所に住まいを借りたけれど家賃が高くて支払いが大変</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・奨学金を生活費に使ってしまったら学費が支払えなくなった</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・アルバイトを増やしたいけど、勉強する時間がなくなって成績が落ちたら、</a:t>
            </a:r>
            <a:endParaRPr lang="en-US" altLang="ja-JP" sz="1600" dirty="0">
              <a:solidFill>
                <a:schemeClr val="bg1"/>
              </a:solidFill>
              <a:latin typeface="Yu Gothic Medium" panose="020B0400000000000000" pitchFamily="34" charset="-128"/>
              <a:ea typeface="Yu Gothic Medium" panose="020B0400000000000000" pitchFamily="34" charset="-128"/>
            </a:endParaRP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　給付奨学金を取り消されてしまう</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・親には心配かけたくないから何も知らせていない</a:t>
            </a:r>
          </a:p>
        </p:txBody>
      </p:sp>
      <p:sp>
        <p:nvSpPr>
          <p:cNvPr id="20" name="テキスト ボックス 19">
            <a:extLst>
              <a:ext uri="{FF2B5EF4-FFF2-40B4-BE49-F238E27FC236}">
                <a16:creationId xmlns:a16="http://schemas.microsoft.com/office/drawing/2014/main" id="{FFDB4712-86D8-2743-8D34-C6029777B5B3}"/>
              </a:ext>
            </a:extLst>
          </p:cNvPr>
          <p:cNvSpPr txBox="1"/>
          <p:nvPr/>
        </p:nvSpPr>
        <p:spPr>
          <a:xfrm>
            <a:off x="1683972" y="4687901"/>
            <a:ext cx="8695270" cy="1164806"/>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毎月の収入と支出はどうなっているのか、いくらあれば学業と生活が成り立つのか、</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無駄な支出はないか、家賃を下げるために引越はできるか、親からの仕送りの増額は可能か、</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などを一緒に考えて卒業までの計画を立てる</a:t>
            </a:r>
          </a:p>
        </p:txBody>
      </p:sp>
      <p:pic>
        <p:nvPicPr>
          <p:cNvPr id="23" name="図 22">
            <a:extLst>
              <a:ext uri="{FF2B5EF4-FFF2-40B4-BE49-F238E27FC236}">
                <a16:creationId xmlns:a16="http://schemas.microsoft.com/office/drawing/2014/main" id="{8732BB48-2618-CE84-803F-A4AF2F7F7098}"/>
              </a:ext>
            </a:extLst>
          </p:cNvPr>
          <p:cNvPicPr>
            <a:picLocks noChangeAspect="1"/>
          </p:cNvPicPr>
          <p:nvPr/>
        </p:nvPicPr>
        <p:blipFill>
          <a:blip r:embed="rId5"/>
          <a:stretch>
            <a:fillRect/>
          </a:stretch>
        </p:blipFill>
        <p:spPr>
          <a:xfrm>
            <a:off x="2568609" y="4051634"/>
            <a:ext cx="6771682" cy="447805"/>
          </a:xfrm>
          <a:prstGeom prst="rect">
            <a:avLst/>
          </a:prstGeom>
        </p:spPr>
      </p:pic>
      <p:pic>
        <p:nvPicPr>
          <p:cNvPr id="24" name="図 23">
            <a:extLst>
              <a:ext uri="{FF2B5EF4-FFF2-40B4-BE49-F238E27FC236}">
                <a16:creationId xmlns:a16="http://schemas.microsoft.com/office/drawing/2014/main" id="{D254197E-591A-D053-33D0-E1D651F7A63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70349" y="1804688"/>
            <a:ext cx="165762" cy="2168717"/>
          </a:xfrm>
          <a:prstGeom prst="rect">
            <a:avLst/>
          </a:prstGeom>
        </p:spPr>
      </p:pic>
      <p:pic>
        <p:nvPicPr>
          <p:cNvPr id="25" name="図 24">
            <a:extLst>
              <a:ext uri="{FF2B5EF4-FFF2-40B4-BE49-F238E27FC236}">
                <a16:creationId xmlns:a16="http://schemas.microsoft.com/office/drawing/2014/main" id="{1C8A975C-CA39-5BB0-34DD-38C3C67E5B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25597" y="4582566"/>
            <a:ext cx="200704" cy="1806338"/>
          </a:xfrm>
          <a:prstGeom prst="rect">
            <a:avLst/>
          </a:prstGeom>
        </p:spPr>
      </p:pic>
    </p:spTree>
    <p:extLst>
      <p:ext uri="{BB962C8B-B14F-4D97-AF65-F5344CB8AC3E}">
        <p14:creationId xmlns:p14="http://schemas.microsoft.com/office/powerpoint/2010/main" val="956196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2800" b="1" dirty="0">
                <a:solidFill>
                  <a:srgbClr val="FFF8E8"/>
                </a:solidFill>
              </a:rPr>
              <a:t>31</a:t>
            </a:r>
            <a:endParaRPr kumimoji="1" lang="ja-JP" altLang="en-US" sz="2800" b="1">
              <a:solidFill>
                <a:srgbClr val="FFF8E8"/>
              </a:solidFill>
            </a:endParaRPr>
          </a:p>
        </p:txBody>
      </p:sp>
      <p:pic>
        <p:nvPicPr>
          <p:cNvPr id="4" name="図 3">
            <a:extLst>
              <a:ext uri="{FF2B5EF4-FFF2-40B4-BE49-F238E27FC236}">
                <a16:creationId xmlns:a16="http://schemas.microsoft.com/office/drawing/2014/main" id="{81AE11C0-9E78-AD0B-BFB0-91BB8ABED1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433782"/>
            <a:ext cx="6449376" cy="1006522"/>
          </a:xfrm>
          <a:prstGeom prst="rect">
            <a:avLst/>
          </a:prstGeom>
        </p:spPr>
      </p:pic>
      <p:pic>
        <p:nvPicPr>
          <p:cNvPr id="8" name="図 7">
            <a:extLst>
              <a:ext uri="{FF2B5EF4-FFF2-40B4-BE49-F238E27FC236}">
                <a16:creationId xmlns:a16="http://schemas.microsoft.com/office/drawing/2014/main" id="{23DBEC9E-FF9D-E3BC-A951-E3B4B5FAD3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65302" y="897542"/>
            <a:ext cx="1498600" cy="2985306"/>
          </a:xfrm>
          <a:prstGeom prst="rect">
            <a:avLst/>
          </a:prstGeom>
        </p:spPr>
      </p:pic>
      <p:pic>
        <p:nvPicPr>
          <p:cNvPr id="16" name="図 15">
            <a:extLst>
              <a:ext uri="{FF2B5EF4-FFF2-40B4-BE49-F238E27FC236}">
                <a16:creationId xmlns:a16="http://schemas.microsoft.com/office/drawing/2014/main" id="{10BD34F6-8FB8-8587-F122-76DFB5D5C5F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86572" y="4008163"/>
            <a:ext cx="229238" cy="197176"/>
          </a:xfrm>
          <a:prstGeom prst="rect">
            <a:avLst/>
          </a:prstGeom>
        </p:spPr>
      </p:pic>
      <p:sp>
        <p:nvSpPr>
          <p:cNvPr id="19" name="テキスト ボックス 18">
            <a:extLst>
              <a:ext uri="{FF2B5EF4-FFF2-40B4-BE49-F238E27FC236}">
                <a16:creationId xmlns:a16="http://schemas.microsoft.com/office/drawing/2014/main" id="{E5BC9435-20F2-CA27-11A4-2BC0109D529F}"/>
              </a:ext>
            </a:extLst>
          </p:cNvPr>
          <p:cNvSpPr txBox="1"/>
          <p:nvPr/>
        </p:nvSpPr>
        <p:spPr>
          <a:xfrm>
            <a:off x="1683972" y="1869421"/>
            <a:ext cx="8945928" cy="1534138"/>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・仕事が長く続かない。自分に合った仕事を見つけたい</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・奨学金の返済ができなくなって保証人の叔父に迷惑をかけてしまう</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・仕事をしていない間の税金や健康保険料、年金の督促がきていているけど支払えなくて怖い</a:t>
            </a: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・貯金も少なくなって、この先どうしたらよいのかわからない</a:t>
            </a:r>
          </a:p>
        </p:txBody>
      </p:sp>
      <p:sp>
        <p:nvSpPr>
          <p:cNvPr id="20" name="テキスト ボックス 19">
            <a:extLst>
              <a:ext uri="{FF2B5EF4-FFF2-40B4-BE49-F238E27FC236}">
                <a16:creationId xmlns:a16="http://schemas.microsoft.com/office/drawing/2014/main" id="{FFDB4712-86D8-2743-8D34-C6029777B5B3}"/>
              </a:ext>
            </a:extLst>
          </p:cNvPr>
          <p:cNvSpPr txBox="1"/>
          <p:nvPr/>
        </p:nvSpPr>
        <p:spPr>
          <a:xfrm>
            <a:off x="1683971" y="4900972"/>
            <a:ext cx="8945927" cy="1164806"/>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得意・不得意を考慮しながら仕事探しのサポート、</a:t>
            </a:r>
            <a:endParaRPr lang="en-US" altLang="ja-JP" sz="1600" dirty="0">
              <a:solidFill>
                <a:schemeClr val="bg1"/>
              </a:solidFill>
              <a:latin typeface="Yu Gothic Medium" panose="020B0400000000000000" pitchFamily="34" charset="-128"/>
              <a:ea typeface="Yu Gothic Medium" panose="020B0400000000000000" pitchFamily="34" charset="-128"/>
            </a:endParaRP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奨学金の救済制度申請のサポート、市役所の担当窓口に支払いについての同行支援、</a:t>
            </a:r>
            <a:endParaRPr lang="en-US" altLang="ja-JP" sz="1600" dirty="0">
              <a:solidFill>
                <a:schemeClr val="bg1"/>
              </a:solidFill>
              <a:latin typeface="Yu Gothic Medium" panose="020B0400000000000000" pitchFamily="34" charset="-128"/>
              <a:ea typeface="Yu Gothic Medium" panose="020B0400000000000000" pitchFamily="34" charset="-128"/>
            </a:endParaRPr>
          </a:p>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今の収支状況を確認しながらお金の使い方を一緒に考え今後の生活の見通しを立てるサポート</a:t>
            </a:r>
          </a:p>
        </p:txBody>
      </p:sp>
      <p:pic>
        <p:nvPicPr>
          <p:cNvPr id="23" name="図 22">
            <a:extLst>
              <a:ext uri="{FF2B5EF4-FFF2-40B4-BE49-F238E27FC236}">
                <a16:creationId xmlns:a16="http://schemas.microsoft.com/office/drawing/2014/main" id="{8732BB48-2618-CE84-803F-A4AF2F7F7098}"/>
              </a:ext>
            </a:extLst>
          </p:cNvPr>
          <p:cNvPicPr>
            <a:picLocks noChangeAspect="1"/>
          </p:cNvPicPr>
          <p:nvPr/>
        </p:nvPicPr>
        <p:blipFill>
          <a:blip r:embed="rId5"/>
          <a:stretch>
            <a:fillRect/>
          </a:stretch>
        </p:blipFill>
        <p:spPr>
          <a:xfrm>
            <a:off x="2568609" y="3882848"/>
            <a:ext cx="6771682" cy="447805"/>
          </a:xfrm>
          <a:prstGeom prst="rect">
            <a:avLst/>
          </a:prstGeom>
        </p:spPr>
      </p:pic>
      <p:pic>
        <p:nvPicPr>
          <p:cNvPr id="24" name="図 23">
            <a:extLst>
              <a:ext uri="{FF2B5EF4-FFF2-40B4-BE49-F238E27FC236}">
                <a16:creationId xmlns:a16="http://schemas.microsoft.com/office/drawing/2014/main" id="{D254197E-591A-D053-33D0-E1D651F7A63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71852" y="1804688"/>
            <a:ext cx="162755" cy="2168717"/>
          </a:xfrm>
          <a:prstGeom prst="rect">
            <a:avLst/>
          </a:prstGeom>
        </p:spPr>
      </p:pic>
      <p:pic>
        <p:nvPicPr>
          <p:cNvPr id="25" name="図 24">
            <a:extLst>
              <a:ext uri="{FF2B5EF4-FFF2-40B4-BE49-F238E27FC236}">
                <a16:creationId xmlns:a16="http://schemas.microsoft.com/office/drawing/2014/main" id="{1C8A975C-CA39-5BB0-34DD-38C3C67E5B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25597" y="4582566"/>
            <a:ext cx="200704" cy="1806338"/>
          </a:xfrm>
          <a:prstGeom prst="rect">
            <a:avLst/>
          </a:prstGeom>
        </p:spPr>
      </p:pic>
    </p:spTree>
    <p:extLst>
      <p:ext uri="{BB962C8B-B14F-4D97-AF65-F5344CB8AC3E}">
        <p14:creationId xmlns:p14="http://schemas.microsoft.com/office/powerpoint/2010/main" val="13258674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0966403" y="6226630"/>
            <a:ext cx="1170749" cy="527400"/>
          </a:xfrm>
        </p:spPr>
        <p:txBody>
          <a:bodyPr/>
          <a:lstStyle/>
          <a:p>
            <a:r>
              <a:rPr kumimoji="1" lang="en-US" altLang="ja-JP" sz="2800" b="1" dirty="0">
                <a:solidFill>
                  <a:srgbClr val="FFF8E8"/>
                </a:solidFill>
              </a:rPr>
              <a:t>(31)</a:t>
            </a:r>
            <a:endParaRPr kumimoji="1" lang="ja-JP" altLang="en-US" sz="2800" b="1">
              <a:solidFill>
                <a:srgbClr val="FFF8E8"/>
              </a:solidFill>
            </a:endParaRPr>
          </a:p>
        </p:txBody>
      </p:sp>
      <p:pic>
        <p:nvPicPr>
          <p:cNvPr id="4" name="図 3">
            <a:extLst>
              <a:ext uri="{FF2B5EF4-FFF2-40B4-BE49-F238E27FC236}">
                <a16:creationId xmlns:a16="http://schemas.microsoft.com/office/drawing/2014/main" id="{81AE11C0-9E78-AD0B-BFB0-91BB8ABED1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400" y="433782"/>
            <a:ext cx="6416577" cy="1006522"/>
          </a:xfrm>
          <a:prstGeom prst="rect">
            <a:avLst/>
          </a:prstGeom>
        </p:spPr>
      </p:pic>
      <p:pic>
        <p:nvPicPr>
          <p:cNvPr id="8" name="図 7">
            <a:extLst>
              <a:ext uri="{FF2B5EF4-FFF2-40B4-BE49-F238E27FC236}">
                <a16:creationId xmlns:a16="http://schemas.microsoft.com/office/drawing/2014/main" id="{23DBEC9E-FF9D-E3BC-A951-E3B4B5FAD3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65302" y="897542"/>
            <a:ext cx="1498600" cy="2985306"/>
          </a:xfrm>
          <a:prstGeom prst="rect">
            <a:avLst/>
          </a:prstGeom>
        </p:spPr>
      </p:pic>
      <p:pic>
        <p:nvPicPr>
          <p:cNvPr id="16" name="図 15">
            <a:extLst>
              <a:ext uri="{FF2B5EF4-FFF2-40B4-BE49-F238E27FC236}">
                <a16:creationId xmlns:a16="http://schemas.microsoft.com/office/drawing/2014/main" id="{10BD34F6-8FB8-8587-F122-76DFB5D5C5F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86572" y="4008163"/>
            <a:ext cx="229238" cy="197176"/>
          </a:xfrm>
          <a:prstGeom prst="rect">
            <a:avLst/>
          </a:prstGeom>
        </p:spPr>
      </p:pic>
      <p:sp>
        <p:nvSpPr>
          <p:cNvPr id="19" name="テキスト ボックス 18">
            <a:extLst>
              <a:ext uri="{FF2B5EF4-FFF2-40B4-BE49-F238E27FC236}">
                <a16:creationId xmlns:a16="http://schemas.microsoft.com/office/drawing/2014/main" id="{E5BC9435-20F2-CA27-11A4-2BC0109D529F}"/>
              </a:ext>
            </a:extLst>
          </p:cNvPr>
          <p:cNvSpPr txBox="1"/>
          <p:nvPr/>
        </p:nvSpPr>
        <p:spPr>
          <a:xfrm>
            <a:off x="270458" y="752377"/>
            <a:ext cx="2587041" cy="369332"/>
          </a:xfrm>
          <a:prstGeom prst="rect">
            <a:avLst/>
          </a:prstGeom>
          <a:noFill/>
        </p:spPr>
        <p:txBody>
          <a:bodyPr wrap="square">
            <a:spAutoFit/>
          </a:bodyPr>
          <a:lstStyle/>
          <a:p>
            <a:r>
              <a:rPr lang="ja-JP" altLang="en-US" b="1">
                <a:solidFill>
                  <a:schemeClr val="bg1"/>
                </a:solidFill>
                <a:latin typeface="+mn-ea"/>
              </a:rPr>
              <a:t>講師からの事例入力</a:t>
            </a:r>
            <a:endParaRPr lang="ja-JP" altLang="en-US" sz="1600" b="1">
              <a:solidFill>
                <a:schemeClr val="bg1"/>
              </a:solidFill>
              <a:latin typeface="+mn-ea"/>
            </a:endParaRPr>
          </a:p>
        </p:txBody>
      </p:sp>
      <p:pic>
        <p:nvPicPr>
          <p:cNvPr id="23" name="図 22">
            <a:extLst>
              <a:ext uri="{FF2B5EF4-FFF2-40B4-BE49-F238E27FC236}">
                <a16:creationId xmlns:a16="http://schemas.microsoft.com/office/drawing/2014/main" id="{8732BB48-2618-CE84-803F-A4AF2F7F7098}"/>
              </a:ext>
            </a:extLst>
          </p:cNvPr>
          <p:cNvPicPr>
            <a:picLocks noChangeAspect="1"/>
          </p:cNvPicPr>
          <p:nvPr/>
        </p:nvPicPr>
        <p:blipFill>
          <a:blip r:embed="rId5"/>
          <a:stretch>
            <a:fillRect/>
          </a:stretch>
        </p:blipFill>
        <p:spPr>
          <a:xfrm>
            <a:off x="2568609" y="3882848"/>
            <a:ext cx="6771682" cy="447805"/>
          </a:xfrm>
          <a:prstGeom prst="rect">
            <a:avLst/>
          </a:prstGeom>
        </p:spPr>
      </p:pic>
      <p:pic>
        <p:nvPicPr>
          <p:cNvPr id="24" name="図 23">
            <a:extLst>
              <a:ext uri="{FF2B5EF4-FFF2-40B4-BE49-F238E27FC236}">
                <a16:creationId xmlns:a16="http://schemas.microsoft.com/office/drawing/2014/main" id="{D254197E-591A-D053-33D0-E1D651F7A63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71852" y="1804688"/>
            <a:ext cx="162755" cy="2168717"/>
          </a:xfrm>
          <a:prstGeom prst="rect">
            <a:avLst/>
          </a:prstGeom>
        </p:spPr>
      </p:pic>
      <p:pic>
        <p:nvPicPr>
          <p:cNvPr id="25" name="図 24">
            <a:extLst>
              <a:ext uri="{FF2B5EF4-FFF2-40B4-BE49-F238E27FC236}">
                <a16:creationId xmlns:a16="http://schemas.microsoft.com/office/drawing/2014/main" id="{1C8A975C-CA39-5BB0-34DD-38C3C67E5B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25597" y="4582566"/>
            <a:ext cx="200704" cy="1806338"/>
          </a:xfrm>
          <a:prstGeom prst="rect">
            <a:avLst/>
          </a:prstGeom>
        </p:spPr>
      </p:pic>
      <p:sp>
        <p:nvSpPr>
          <p:cNvPr id="5" name="テキスト ボックス 4">
            <a:extLst>
              <a:ext uri="{FF2B5EF4-FFF2-40B4-BE49-F238E27FC236}">
                <a16:creationId xmlns:a16="http://schemas.microsoft.com/office/drawing/2014/main" id="{669EF4E7-D463-018A-9B74-03FCBFDB00A1}"/>
              </a:ext>
            </a:extLst>
          </p:cNvPr>
          <p:cNvSpPr txBox="1"/>
          <p:nvPr/>
        </p:nvSpPr>
        <p:spPr>
          <a:xfrm>
            <a:off x="1967071" y="2108787"/>
            <a:ext cx="7656320" cy="1164806"/>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endParaRPr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6" name="テキスト ボックス 5">
            <a:extLst>
              <a:ext uri="{FF2B5EF4-FFF2-40B4-BE49-F238E27FC236}">
                <a16:creationId xmlns:a16="http://schemas.microsoft.com/office/drawing/2014/main" id="{757BAA75-8615-49FD-02CD-AAC57385BC92}"/>
              </a:ext>
            </a:extLst>
          </p:cNvPr>
          <p:cNvSpPr txBox="1"/>
          <p:nvPr/>
        </p:nvSpPr>
        <p:spPr>
          <a:xfrm>
            <a:off x="1967071" y="4851987"/>
            <a:ext cx="7656320" cy="1164806"/>
          </a:xfrm>
          <a:prstGeom prst="rect">
            <a:avLst/>
          </a:prstGeom>
          <a:noFill/>
        </p:spPr>
        <p:txBody>
          <a:bodyPr wrap="square">
            <a:spAutoFit/>
          </a:bodyPr>
          <a:lstStyle/>
          <a:p>
            <a:pPr>
              <a:lnSpc>
                <a:spcPct val="150000"/>
              </a:lnSpc>
            </a:pP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文字を入力</a:t>
            </a:r>
            <a:r>
              <a:rPr lang="en-US" altLang="ja-JP" sz="1600" dirty="0">
                <a:solidFill>
                  <a:schemeClr val="bg1"/>
                </a:solidFill>
                <a:latin typeface="Yu Gothic Medium" panose="020B0400000000000000" pitchFamily="34" charset="-128"/>
                <a:ea typeface="Yu Gothic Medium" panose="020B0400000000000000" pitchFamily="34" charset="-128"/>
              </a:rPr>
              <a:t>〜〜〜〜</a:t>
            </a:r>
            <a:endParaRPr lang="ja-JP" altLang="en-US" sz="160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05415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788C"/>
        </a:solidFill>
        <a:effectLst/>
      </p:bgPr>
    </p:bg>
    <p:spTree>
      <p:nvGrpSpPr>
        <p:cNvPr id="1" name=""/>
        <p:cNvGrpSpPr/>
        <p:nvPr/>
      </p:nvGrpSpPr>
      <p:grpSpPr>
        <a:xfrm>
          <a:off x="0" y="0"/>
          <a:ext cx="0" cy="0"/>
          <a:chOff x="0" y="0"/>
          <a:chExt cx="0" cy="0"/>
        </a:xfrm>
      </p:grpSpPr>
      <p:sp>
        <p:nvSpPr>
          <p:cNvPr id="14" name="スライド番号プレースホルダー 3">
            <a:extLst>
              <a:ext uri="{FF2B5EF4-FFF2-40B4-BE49-F238E27FC236}">
                <a16:creationId xmlns:a16="http://schemas.microsoft.com/office/drawing/2014/main" id="{72782044-F867-6668-F60D-94C9B3A695B7}"/>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32</a:t>
            </a:r>
            <a:endParaRPr kumimoji="1" lang="ja-JP" altLang="en-US" sz="3200" b="1">
              <a:solidFill>
                <a:srgbClr val="FFF8E8"/>
              </a:solidFill>
            </a:endParaRPr>
          </a:p>
        </p:txBody>
      </p:sp>
      <p:pic>
        <p:nvPicPr>
          <p:cNvPr id="3" name="図 2">
            <a:extLst>
              <a:ext uri="{FF2B5EF4-FFF2-40B4-BE49-F238E27FC236}">
                <a16:creationId xmlns:a16="http://schemas.microsoft.com/office/drawing/2014/main" id="{1E130297-136D-04E8-0192-AB40A7DBF9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762" y="520678"/>
            <a:ext cx="6283764" cy="1313940"/>
          </a:xfrm>
          <a:prstGeom prst="rect">
            <a:avLst/>
          </a:prstGeom>
        </p:spPr>
      </p:pic>
      <p:pic>
        <p:nvPicPr>
          <p:cNvPr id="5" name="図 4">
            <a:extLst>
              <a:ext uri="{FF2B5EF4-FFF2-40B4-BE49-F238E27FC236}">
                <a16:creationId xmlns:a16="http://schemas.microsoft.com/office/drawing/2014/main" id="{B1BAB77E-B885-57B6-DC3E-F19AE6912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966" y="4419565"/>
            <a:ext cx="3540610" cy="3519783"/>
          </a:xfrm>
          <a:prstGeom prst="rect">
            <a:avLst/>
          </a:prstGeom>
        </p:spPr>
      </p:pic>
      <p:sp>
        <p:nvSpPr>
          <p:cNvPr id="7" name="テキスト ボックス 6">
            <a:extLst>
              <a:ext uri="{FF2B5EF4-FFF2-40B4-BE49-F238E27FC236}">
                <a16:creationId xmlns:a16="http://schemas.microsoft.com/office/drawing/2014/main" id="{29415688-470D-A079-B891-693BE02705AF}"/>
              </a:ext>
            </a:extLst>
          </p:cNvPr>
          <p:cNvSpPr txBox="1"/>
          <p:nvPr/>
        </p:nvSpPr>
        <p:spPr>
          <a:xfrm>
            <a:off x="903318" y="2070676"/>
            <a:ext cx="11233834" cy="3686715"/>
          </a:xfrm>
          <a:prstGeom prst="rect">
            <a:avLst/>
          </a:prstGeom>
          <a:noFill/>
        </p:spPr>
        <p:txBody>
          <a:bodyPr wrap="square" rtlCol="0">
            <a:spAutoFit/>
          </a:bodyPr>
          <a:lstStyle/>
          <a:p>
            <a:pPr lvl="0" defTabSz="457200">
              <a:lnSpc>
                <a:spcPct val="200000"/>
              </a:lnSpc>
              <a:defRPr/>
            </a:pPr>
            <a:r>
              <a:rPr lang="ja-JP" altLang="en-US" sz="2400" b="1">
                <a:solidFill>
                  <a:schemeClr val="bg1"/>
                </a:solidFill>
                <a:latin typeface="Yu Gothic" panose="020B0400000000000000" pitchFamily="34" charset="-128"/>
                <a:ea typeface="Yu Gothic" panose="020B0400000000000000" pitchFamily="34" charset="-128"/>
              </a:rPr>
              <a:t>　・体調を崩して働けなくなった</a:t>
            </a:r>
            <a:br>
              <a:rPr lang="ja-JP" altLang="en-US" sz="2400" b="1">
                <a:solidFill>
                  <a:schemeClr val="bg1"/>
                </a:solidFill>
                <a:latin typeface="Yu Gothic" panose="020B0400000000000000" pitchFamily="34" charset="-128"/>
                <a:ea typeface="Yu Gothic" panose="020B0400000000000000" pitchFamily="34" charset="-128"/>
              </a:rPr>
            </a:br>
            <a:r>
              <a:rPr lang="ja-JP" altLang="en-US" sz="2400" b="1">
                <a:solidFill>
                  <a:schemeClr val="bg1"/>
                </a:solidFill>
                <a:latin typeface="Yu Gothic" panose="020B0400000000000000" pitchFamily="34" charset="-128"/>
                <a:ea typeface="Yu Gothic" panose="020B0400000000000000" pitchFamily="34" charset="-128"/>
              </a:rPr>
              <a:t>　・家賃を滞納して、退去を迫られた</a:t>
            </a:r>
            <a:br>
              <a:rPr lang="ja-JP" altLang="en-US" sz="2400" b="1">
                <a:solidFill>
                  <a:schemeClr val="bg1"/>
                </a:solidFill>
                <a:latin typeface="Yu Gothic" panose="020B0400000000000000" pitchFamily="34" charset="-128"/>
                <a:ea typeface="Yu Gothic" panose="020B0400000000000000" pitchFamily="34" charset="-128"/>
              </a:rPr>
            </a:br>
            <a:r>
              <a:rPr lang="ja-JP" altLang="en-US" sz="2400" b="1">
                <a:solidFill>
                  <a:schemeClr val="bg1"/>
                </a:solidFill>
                <a:latin typeface="Yu Gothic" panose="020B0400000000000000" pitchFamily="34" charset="-128"/>
                <a:ea typeface="Yu Gothic" panose="020B0400000000000000" pitchFamily="34" charset="-128"/>
              </a:rPr>
              <a:t>　・お金がなく、何も食べるものがない</a:t>
            </a:r>
            <a:br>
              <a:rPr lang="ja-JP" altLang="en-US" sz="2400" b="1">
                <a:solidFill>
                  <a:schemeClr val="bg1"/>
                </a:solidFill>
                <a:latin typeface="Yu Gothic" panose="020B0400000000000000" pitchFamily="34" charset="-128"/>
                <a:ea typeface="Yu Gothic" panose="020B0400000000000000" pitchFamily="34" charset="-128"/>
              </a:rPr>
            </a:br>
            <a:r>
              <a:rPr lang="ja-JP" altLang="en-US" sz="2400" b="1">
                <a:solidFill>
                  <a:schemeClr val="bg1"/>
                </a:solidFill>
                <a:latin typeface="Yu Gothic" panose="020B0400000000000000" pitchFamily="34" charset="-128"/>
                <a:ea typeface="Yu Gothic" panose="020B0400000000000000" pitchFamily="34" charset="-128"/>
              </a:rPr>
              <a:t>　・仕事を探しているけど、見つからない</a:t>
            </a:r>
            <a:br>
              <a:rPr lang="ja-JP" altLang="en-US" sz="2400" b="1">
                <a:solidFill>
                  <a:schemeClr val="bg1"/>
                </a:solidFill>
                <a:latin typeface="Yu Gothic" panose="020B0400000000000000" pitchFamily="34" charset="-128"/>
                <a:ea typeface="Yu Gothic" panose="020B0400000000000000" pitchFamily="34" charset="-128"/>
              </a:rPr>
            </a:br>
            <a:r>
              <a:rPr lang="ja-JP" altLang="en-US" sz="2400" b="1">
                <a:solidFill>
                  <a:schemeClr val="bg1"/>
                </a:solidFill>
                <a:latin typeface="Yu Gothic" panose="020B0400000000000000" pitchFamily="34" charset="-128"/>
                <a:ea typeface="Yu Gothic" panose="020B0400000000000000" pitchFamily="34" charset="-128"/>
              </a:rPr>
              <a:t>　・困っていることがいっぱいで何から解決したらいいか分からない</a:t>
            </a:r>
            <a:endParaRPr kumimoji="0" lang="en-US" altLang="ja-JP" sz="2400" b="1" u="none" strike="noStrike" kern="1200" cap="none" spc="0" normalizeH="0" baseline="0" noProof="0" dirty="0">
              <a:ln>
                <a:noFill/>
              </a:ln>
              <a:solidFill>
                <a:schemeClr val="bg1"/>
              </a:solidFill>
              <a:effectLst/>
              <a:uLnTx/>
              <a:uFillTx/>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801515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84A055"/>
        </a:solidFill>
        <a:effectLst/>
      </p:bgPr>
    </p:bg>
    <p:spTree>
      <p:nvGrpSpPr>
        <p:cNvPr id="1" name="">
          <a:extLst>
            <a:ext uri="{FF2B5EF4-FFF2-40B4-BE49-F238E27FC236}">
              <a16:creationId xmlns:a16="http://schemas.microsoft.com/office/drawing/2014/main" id="{65B14035-9707-0D81-71C0-F876A423D441}"/>
            </a:ext>
          </a:extLst>
        </p:cNvPr>
        <p:cNvGrpSpPr/>
        <p:nvPr/>
      </p:nvGrpSpPr>
      <p:grpSpPr>
        <a:xfrm>
          <a:off x="0" y="0"/>
          <a:ext cx="0" cy="0"/>
          <a:chOff x="0" y="0"/>
          <a:chExt cx="0" cy="0"/>
        </a:xfrm>
      </p:grpSpPr>
      <p:pic>
        <p:nvPicPr>
          <p:cNvPr id="27" name="図 26">
            <a:extLst>
              <a:ext uri="{FF2B5EF4-FFF2-40B4-BE49-F238E27FC236}">
                <a16:creationId xmlns:a16="http://schemas.microsoft.com/office/drawing/2014/main" id="{81DB21C7-5549-67C4-9430-A20305352DF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0192" y="5465977"/>
            <a:ext cx="1279776" cy="1374846"/>
          </a:xfrm>
          <a:prstGeom prst="rect">
            <a:avLst/>
          </a:prstGeom>
        </p:spPr>
      </p:pic>
      <p:pic>
        <p:nvPicPr>
          <p:cNvPr id="13" name="図 12">
            <a:extLst>
              <a:ext uri="{FF2B5EF4-FFF2-40B4-BE49-F238E27FC236}">
                <a16:creationId xmlns:a16="http://schemas.microsoft.com/office/drawing/2014/main" id="{170C507D-DEF2-C10D-2756-1C201F1A00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50205" y="4117653"/>
            <a:ext cx="2681896" cy="3086710"/>
          </a:xfrm>
          <a:prstGeom prst="rect">
            <a:avLst/>
          </a:prstGeom>
        </p:spPr>
      </p:pic>
      <p:sp>
        <p:nvSpPr>
          <p:cNvPr id="14" name="スライド番号プレースホルダー 3">
            <a:extLst>
              <a:ext uri="{FF2B5EF4-FFF2-40B4-BE49-F238E27FC236}">
                <a16:creationId xmlns:a16="http://schemas.microsoft.com/office/drawing/2014/main" id="{9F82A51D-4CA6-17BB-D204-2EA194D7E3A8}"/>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33</a:t>
            </a:r>
            <a:endParaRPr kumimoji="1" lang="ja-JP" altLang="en-US" sz="3200" b="1">
              <a:solidFill>
                <a:srgbClr val="FFF8E8"/>
              </a:solidFill>
            </a:endParaRPr>
          </a:p>
        </p:txBody>
      </p:sp>
      <p:pic>
        <p:nvPicPr>
          <p:cNvPr id="2" name="Picture 4">
            <a:extLst>
              <a:ext uri="{FF2B5EF4-FFF2-40B4-BE49-F238E27FC236}">
                <a16:creationId xmlns:a16="http://schemas.microsoft.com/office/drawing/2014/main" id="{792A1DB4-BF3C-BDAE-E413-4AE4584862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3569310" y="1788334"/>
            <a:ext cx="2039177" cy="204349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0067E334-BEFB-A42E-4183-479AB746B6A6}"/>
              </a:ext>
            </a:extLst>
          </p:cNvPr>
          <p:cNvSpPr txBox="1"/>
          <p:nvPr/>
        </p:nvSpPr>
        <p:spPr>
          <a:xfrm>
            <a:off x="2296991" y="917004"/>
            <a:ext cx="7784443" cy="523220"/>
          </a:xfrm>
          <a:prstGeom prst="rect">
            <a:avLst/>
          </a:prstGeom>
          <a:noFill/>
        </p:spPr>
        <p:txBody>
          <a:bodyPr wrap="square">
            <a:spAutoFit/>
          </a:bodyPr>
          <a:lstStyle/>
          <a:p>
            <a:pPr algn="ctr"/>
            <a:r>
              <a:rPr kumimoji="1" lang="ja-JP" altLang="en-US" sz="2800" b="1">
                <a:solidFill>
                  <a:schemeClr val="accent4">
                    <a:lumMod val="40000"/>
                    <a:lumOff val="60000"/>
                  </a:schemeClr>
                </a:solidFill>
                <a:latin typeface="Yu Gothic" panose="020B0400000000000000" pitchFamily="34" charset="-128"/>
                <a:ea typeface="Yu Gothic" panose="020B0400000000000000" pitchFamily="34" charset="-128"/>
              </a:rPr>
              <a:t>全国に、困ったら相談できる窓口があります。</a:t>
            </a:r>
            <a:endParaRPr kumimoji="1" lang="en-US" altLang="ja-JP" sz="2800" b="1" dirty="0">
              <a:solidFill>
                <a:schemeClr val="accent4">
                  <a:lumMod val="40000"/>
                  <a:lumOff val="60000"/>
                </a:schemeClr>
              </a:solidFill>
              <a:latin typeface="Yu Gothic" panose="020B0400000000000000" pitchFamily="34" charset="-128"/>
              <a:ea typeface="Yu Gothic" panose="020B0400000000000000" pitchFamily="34" charset="-128"/>
            </a:endParaRPr>
          </a:p>
        </p:txBody>
      </p:sp>
      <p:sp>
        <p:nvSpPr>
          <p:cNvPr id="11" name="テキスト ボックス 10">
            <a:extLst>
              <a:ext uri="{FF2B5EF4-FFF2-40B4-BE49-F238E27FC236}">
                <a16:creationId xmlns:a16="http://schemas.microsoft.com/office/drawing/2014/main" id="{9BA81E57-A329-69D3-E2A6-78457B863F78}"/>
              </a:ext>
            </a:extLst>
          </p:cNvPr>
          <p:cNvSpPr txBox="1"/>
          <p:nvPr/>
        </p:nvSpPr>
        <p:spPr>
          <a:xfrm>
            <a:off x="3091176" y="4015505"/>
            <a:ext cx="2995444" cy="276999"/>
          </a:xfrm>
          <a:prstGeom prst="rect">
            <a:avLst/>
          </a:prstGeom>
          <a:noFill/>
        </p:spPr>
        <p:txBody>
          <a:bodyPr wrap="square">
            <a:spAutoFit/>
          </a:bodyPr>
          <a:lstStyle/>
          <a:p>
            <a:pPr algn="ctr"/>
            <a:r>
              <a:rPr kumimoji="1" lang="en-US" altLang="ja-JP" sz="1200" b="1" dirty="0">
                <a:solidFill>
                  <a:srgbClr val="1D0E06"/>
                </a:solidFill>
                <a:latin typeface="Yu Gothic" panose="020B0400000000000000" pitchFamily="34" charset="-128"/>
                <a:ea typeface="Yu Gothic" panose="020B0400000000000000" pitchFamily="34" charset="-128"/>
              </a:rPr>
              <a:t>https://</a:t>
            </a:r>
            <a:r>
              <a:rPr kumimoji="1" lang="en-US" altLang="ja-JP" sz="1200" b="1" dirty="0" err="1">
                <a:solidFill>
                  <a:srgbClr val="1D0E06"/>
                </a:solidFill>
                <a:latin typeface="Yu Gothic" panose="020B0400000000000000" pitchFamily="34" charset="-128"/>
                <a:ea typeface="Yu Gothic" panose="020B0400000000000000" pitchFamily="34" charset="-128"/>
              </a:rPr>
              <a:t>minna-tunagaru.jp</a:t>
            </a:r>
            <a:r>
              <a:rPr kumimoji="1" lang="en-US" altLang="ja-JP" sz="1200" b="1" dirty="0">
                <a:solidFill>
                  <a:srgbClr val="1D0E06"/>
                </a:solidFill>
                <a:latin typeface="Yu Gothic" panose="020B0400000000000000" pitchFamily="34" charset="-128"/>
                <a:ea typeface="Yu Gothic" panose="020B0400000000000000" pitchFamily="34" charset="-128"/>
              </a:rPr>
              <a:t>/</a:t>
            </a:r>
            <a:r>
              <a:rPr kumimoji="1" lang="en-US" altLang="ja-JP" sz="1200" b="1" dirty="0" err="1">
                <a:solidFill>
                  <a:srgbClr val="1D0E06"/>
                </a:solidFill>
                <a:latin typeface="Yu Gothic" panose="020B0400000000000000" pitchFamily="34" charset="-128"/>
                <a:ea typeface="Yu Gothic" panose="020B0400000000000000" pitchFamily="34" charset="-128"/>
              </a:rPr>
              <a:t>ichiran</a:t>
            </a:r>
            <a:r>
              <a:rPr kumimoji="1" lang="en-US" altLang="ja-JP" sz="1200" b="1" dirty="0">
                <a:solidFill>
                  <a:srgbClr val="1D0E06"/>
                </a:solidFill>
                <a:latin typeface="Yu Gothic" panose="020B0400000000000000" pitchFamily="34" charset="-128"/>
                <a:ea typeface="Yu Gothic" panose="020B0400000000000000" pitchFamily="34" charset="-128"/>
              </a:rPr>
              <a:t>/</a:t>
            </a:r>
            <a:endParaRPr kumimoji="1" lang="ja-JP" altLang="en-US" sz="1200" b="1" dirty="0">
              <a:solidFill>
                <a:srgbClr val="1D0E06"/>
              </a:solidFill>
              <a:latin typeface="Yu Gothic" panose="020B0400000000000000" pitchFamily="34" charset="-128"/>
              <a:ea typeface="Yu Gothic" panose="020B0400000000000000" pitchFamily="34" charset="-128"/>
            </a:endParaRPr>
          </a:p>
        </p:txBody>
      </p:sp>
      <p:pic>
        <p:nvPicPr>
          <p:cNvPr id="16" name="図 15">
            <a:extLst>
              <a:ext uri="{FF2B5EF4-FFF2-40B4-BE49-F238E27FC236}">
                <a16:creationId xmlns:a16="http://schemas.microsoft.com/office/drawing/2014/main" id="{3D828D6E-1F8E-F1C4-ACA3-27639446722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28333" y="1788334"/>
            <a:ext cx="2510755" cy="2510755"/>
          </a:xfrm>
          <a:prstGeom prst="rect">
            <a:avLst/>
          </a:prstGeom>
        </p:spPr>
      </p:pic>
      <p:pic>
        <p:nvPicPr>
          <p:cNvPr id="17" name="図 16">
            <a:extLst>
              <a:ext uri="{FF2B5EF4-FFF2-40B4-BE49-F238E27FC236}">
                <a16:creationId xmlns:a16="http://schemas.microsoft.com/office/drawing/2014/main" id="{B7068196-7D85-B8FA-C9E2-C9CC24E657D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296991" y="4943596"/>
            <a:ext cx="7017071" cy="1373168"/>
          </a:xfrm>
          <a:prstGeom prst="rect">
            <a:avLst/>
          </a:prstGeom>
        </p:spPr>
      </p:pic>
    </p:spTree>
    <p:extLst>
      <p:ext uri="{BB962C8B-B14F-4D97-AF65-F5344CB8AC3E}">
        <p14:creationId xmlns:p14="http://schemas.microsoft.com/office/powerpoint/2010/main" val="2234852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456A34B5-40E8-4455-ACAD-3E09650582DE}"/>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4</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370E00A4-C21F-D0D9-5461-02E23246D8E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0"/>
            <a:ext cx="1421436" cy="6388904"/>
          </a:xfrm>
          <a:prstGeom prst="rect">
            <a:avLst/>
          </a:prstGeom>
        </p:spPr>
      </p:pic>
      <p:sp>
        <p:nvSpPr>
          <p:cNvPr id="6" name="テキスト ボックス 5">
            <a:extLst>
              <a:ext uri="{FF2B5EF4-FFF2-40B4-BE49-F238E27FC236}">
                <a16:creationId xmlns:a16="http://schemas.microsoft.com/office/drawing/2014/main" id="{7EBEB5AC-3B01-1884-2D2D-1747AF43F6BB}"/>
              </a:ext>
            </a:extLst>
          </p:cNvPr>
          <p:cNvSpPr txBox="1"/>
          <p:nvPr/>
        </p:nvSpPr>
        <p:spPr>
          <a:xfrm>
            <a:off x="854312" y="854431"/>
            <a:ext cx="821167" cy="707886"/>
          </a:xfrm>
          <a:prstGeom prst="rect">
            <a:avLst/>
          </a:prstGeom>
          <a:noFill/>
        </p:spPr>
        <p:txBody>
          <a:bodyPr wrap="square">
            <a:spAutoFit/>
          </a:bodyPr>
          <a:lstStyle/>
          <a:p>
            <a:r>
              <a:rPr lang="en-US" altLang="ja-JP" sz="4000" b="1" dirty="0">
                <a:solidFill>
                  <a:schemeClr val="bg1"/>
                </a:solidFill>
                <a:latin typeface="Yu Gothic" panose="020B0400000000000000" pitchFamily="34" charset="-128"/>
                <a:ea typeface="Yu Gothic" panose="020B0400000000000000" pitchFamily="34" charset="-128"/>
              </a:rPr>
              <a:t>20</a:t>
            </a:r>
            <a:endParaRPr lang="ja-JP" altLang="en-US" sz="4000">
              <a:solidFill>
                <a:schemeClr val="bg1"/>
              </a:solidFill>
            </a:endParaRPr>
          </a:p>
        </p:txBody>
      </p:sp>
      <p:grpSp>
        <p:nvGrpSpPr>
          <p:cNvPr id="16" name="グループ化 15">
            <a:extLst>
              <a:ext uri="{FF2B5EF4-FFF2-40B4-BE49-F238E27FC236}">
                <a16:creationId xmlns:a16="http://schemas.microsoft.com/office/drawing/2014/main" id="{ADB1F641-A1D5-D7D7-D0C0-9A57D8F9FD7E}"/>
              </a:ext>
            </a:extLst>
          </p:cNvPr>
          <p:cNvGrpSpPr/>
          <p:nvPr/>
        </p:nvGrpSpPr>
        <p:grpSpPr>
          <a:xfrm>
            <a:off x="2965328" y="878622"/>
            <a:ext cx="8484131" cy="5100756"/>
            <a:chOff x="3258627" y="1162021"/>
            <a:chExt cx="7541369" cy="4533957"/>
          </a:xfrm>
        </p:grpSpPr>
        <p:pic>
          <p:nvPicPr>
            <p:cNvPr id="7" name="図 6">
              <a:extLst>
                <a:ext uri="{FF2B5EF4-FFF2-40B4-BE49-F238E27FC236}">
                  <a16:creationId xmlns:a16="http://schemas.microsoft.com/office/drawing/2014/main" id="{42E1C407-A4C3-9C42-E9E8-9A97F5C004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58627" y="1162021"/>
              <a:ext cx="7434892" cy="4533957"/>
            </a:xfrm>
            <a:prstGeom prst="rect">
              <a:avLst/>
            </a:prstGeom>
          </p:spPr>
        </p:pic>
        <p:sp>
          <p:nvSpPr>
            <p:cNvPr id="9" name="テキスト ボックス 8">
              <a:extLst>
                <a:ext uri="{FF2B5EF4-FFF2-40B4-BE49-F238E27FC236}">
                  <a16:creationId xmlns:a16="http://schemas.microsoft.com/office/drawing/2014/main" id="{D5D3C4E5-A3E3-57C0-6B61-506F84A2D4E5}"/>
                </a:ext>
              </a:extLst>
            </p:cNvPr>
            <p:cNvSpPr txBox="1"/>
            <p:nvPr/>
          </p:nvSpPr>
          <p:spPr>
            <a:xfrm>
              <a:off x="3472454" y="1435002"/>
              <a:ext cx="4098174" cy="461665"/>
            </a:xfrm>
            <a:prstGeom prst="rect">
              <a:avLst/>
            </a:prstGeom>
            <a:noFill/>
          </p:spPr>
          <p:txBody>
            <a:bodyPr wrap="square">
              <a:spAutoFit/>
            </a:bodyPr>
            <a:lstStyle/>
            <a:p>
              <a:r>
                <a:rPr lang="en-US" altLang="ja-JP" sz="2400" b="1" dirty="0">
                  <a:solidFill>
                    <a:schemeClr val="bg1"/>
                  </a:solidFill>
                  <a:latin typeface="Yu Gothic" panose="020B0400000000000000" pitchFamily="34" charset="-128"/>
                  <a:ea typeface="Yu Gothic" panose="020B0400000000000000" pitchFamily="34" charset="-128"/>
                </a:rPr>
                <a:t>① </a:t>
              </a:r>
              <a:r>
                <a:rPr lang="ja-JP" altLang="en-US" sz="2400" b="1">
                  <a:solidFill>
                    <a:schemeClr val="bg1"/>
                  </a:solidFill>
                  <a:latin typeface="Yu Gothic" panose="020B0400000000000000" pitchFamily="34" charset="-128"/>
                  <a:ea typeface="Yu Gothic" panose="020B0400000000000000" pitchFamily="34" charset="-128"/>
                </a:rPr>
                <a:t>飲酒・喫煙</a:t>
              </a:r>
            </a:p>
          </p:txBody>
        </p:sp>
        <p:sp>
          <p:nvSpPr>
            <p:cNvPr id="10" name="テキスト ボックス 9">
              <a:extLst>
                <a:ext uri="{FF2B5EF4-FFF2-40B4-BE49-F238E27FC236}">
                  <a16:creationId xmlns:a16="http://schemas.microsoft.com/office/drawing/2014/main" id="{56B3BD37-2D0A-9D43-3155-63205662B42E}"/>
                </a:ext>
              </a:extLst>
            </p:cNvPr>
            <p:cNvSpPr txBox="1"/>
            <p:nvPr/>
          </p:nvSpPr>
          <p:spPr>
            <a:xfrm>
              <a:off x="3472453" y="2360106"/>
              <a:ext cx="6723969" cy="461665"/>
            </a:xfrm>
            <a:prstGeom prst="rect">
              <a:avLst/>
            </a:prstGeom>
            <a:noFill/>
          </p:spPr>
          <p:txBody>
            <a:bodyPr wrap="square">
              <a:spAutoFit/>
            </a:bodyPr>
            <a:lstStyle/>
            <a:p>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② </a:t>
              </a:r>
              <a:r>
                <a:rPr lang="ja-JP" altLang="en-US" sz="2400" b="1">
                  <a:solidFill>
                    <a:schemeClr val="accent4">
                      <a:lumMod val="40000"/>
                      <a:lumOff val="60000"/>
                    </a:schemeClr>
                  </a:solidFill>
                  <a:latin typeface="Yu Gothic" panose="020B0400000000000000" pitchFamily="34" charset="-128"/>
                  <a:ea typeface="Yu Gothic" panose="020B0400000000000000" pitchFamily="34" charset="-128"/>
                </a:rPr>
                <a:t>公営競技</a:t>
              </a:r>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a:t>
              </a:r>
              <a:r>
                <a:rPr lang="ja-JP" altLang="en-US" sz="2400" b="1">
                  <a:solidFill>
                    <a:schemeClr val="accent4">
                      <a:lumMod val="40000"/>
                      <a:lumOff val="60000"/>
                    </a:schemeClr>
                  </a:solidFill>
                  <a:latin typeface="Yu Gothic" panose="020B0400000000000000" pitchFamily="34" charset="-128"/>
                  <a:ea typeface="Yu Gothic" panose="020B0400000000000000" pitchFamily="34" charset="-128"/>
                </a:rPr>
                <a:t>競馬・競輪・オートレースなど</a:t>
              </a:r>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a:t>
              </a:r>
            </a:p>
          </p:txBody>
        </p:sp>
        <p:sp>
          <p:nvSpPr>
            <p:cNvPr id="12" name="テキスト ボックス 11">
              <a:extLst>
                <a:ext uri="{FF2B5EF4-FFF2-40B4-BE49-F238E27FC236}">
                  <a16:creationId xmlns:a16="http://schemas.microsoft.com/office/drawing/2014/main" id="{B2BAF441-A4C0-C81F-59CE-044676279019}"/>
                </a:ext>
              </a:extLst>
            </p:cNvPr>
            <p:cNvSpPr txBox="1"/>
            <p:nvPr/>
          </p:nvSpPr>
          <p:spPr>
            <a:xfrm>
              <a:off x="3472454" y="3194452"/>
              <a:ext cx="5033191" cy="461665"/>
            </a:xfrm>
            <a:prstGeom prst="rect">
              <a:avLst/>
            </a:prstGeom>
            <a:noFill/>
          </p:spPr>
          <p:txBody>
            <a:bodyPr wrap="square">
              <a:spAutoFit/>
            </a:bodyPr>
            <a:lstStyle/>
            <a:p>
              <a:r>
                <a:rPr lang="en-US" altLang="ja-JP" sz="2400" b="1" dirty="0">
                  <a:solidFill>
                    <a:schemeClr val="bg1"/>
                  </a:solidFill>
                  <a:latin typeface="Yu Gothic" panose="020B0400000000000000" pitchFamily="34" charset="-128"/>
                  <a:ea typeface="Yu Gothic" panose="020B0400000000000000" pitchFamily="34" charset="-128"/>
                </a:rPr>
                <a:t>③ </a:t>
              </a:r>
              <a:r>
                <a:rPr lang="ja-JP" altLang="en-US" sz="2400" b="1">
                  <a:solidFill>
                    <a:schemeClr val="bg1"/>
                  </a:solidFill>
                  <a:latin typeface="Yu Gothic" panose="020B0400000000000000" pitchFamily="34" charset="-128"/>
                  <a:ea typeface="Yu Gothic" panose="020B0400000000000000" pitchFamily="34" charset="-128"/>
                </a:rPr>
                <a:t>大型・中型自動車運転免許取得</a:t>
              </a:r>
            </a:p>
          </p:txBody>
        </p:sp>
        <p:sp>
          <p:nvSpPr>
            <p:cNvPr id="13" name="テキスト ボックス 12">
              <a:extLst>
                <a:ext uri="{FF2B5EF4-FFF2-40B4-BE49-F238E27FC236}">
                  <a16:creationId xmlns:a16="http://schemas.microsoft.com/office/drawing/2014/main" id="{68E77570-9C80-5014-A224-8583F05A5C1B}"/>
                </a:ext>
              </a:extLst>
            </p:cNvPr>
            <p:cNvSpPr txBox="1"/>
            <p:nvPr/>
          </p:nvSpPr>
          <p:spPr>
            <a:xfrm>
              <a:off x="3472454" y="4059768"/>
              <a:ext cx="3859999" cy="461665"/>
            </a:xfrm>
            <a:prstGeom prst="rect">
              <a:avLst/>
            </a:prstGeom>
            <a:noFill/>
          </p:spPr>
          <p:txBody>
            <a:bodyPr wrap="square">
              <a:spAutoFit/>
            </a:bodyPr>
            <a:lstStyle/>
            <a:p>
              <a:r>
                <a:rPr lang="en-US" altLang="ja-JP" sz="2400" b="1" dirty="0">
                  <a:solidFill>
                    <a:schemeClr val="accent4">
                      <a:lumMod val="40000"/>
                      <a:lumOff val="60000"/>
                    </a:schemeClr>
                  </a:solidFill>
                  <a:latin typeface="Yu Gothic" panose="020B0400000000000000" pitchFamily="34" charset="-128"/>
                  <a:ea typeface="Yu Gothic" panose="020B0400000000000000" pitchFamily="34" charset="-128"/>
                </a:rPr>
                <a:t>④ </a:t>
              </a:r>
              <a:r>
                <a:rPr lang="ja-JP" altLang="en-US" sz="2400" b="1">
                  <a:solidFill>
                    <a:schemeClr val="accent4">
                      <a:lumMod val="40000"/>
                      <a:lumOff val="60000"/>
                    </a:schemeClr>
                  </a:solidFill>
                  <a:latin typeface="Yu Gothic" panose="020B0400000000000000" pitchFamily="34" charset="-128"/>
                  <a:ea typeface="Yu Gothic" panose="020B0400000000000000" pitchFamily="34" charset="-128"/>
                </a:rPr>
                <a:t>国民年金の加入義務</a:t>
              </a:r>
            </a:p>
          </p:txBody>
        </p:sp>
        <p:sp>
          <p:nvSpPr>
            <p:cNvPr id="14" name="テキスト ボックス 13">
              <a:extLst>
                <a:ext uri="{FF2B5EF4-FFF2-40B4-BE49-F238E27FC236}">
                  <a16:creationId xmlns:a16="http://schemas.microsoft.com/office/drawing/2014/main" id="{22EE37DE-E5E6-8FC4-9982-7C95C36CF31E}"/>
                </a:ext>
              </a:extLst>
            </p:cNvPr>
            <p:cNvSpPr txBox="1"/>
            <p:nvPr/>
          </p:nvSpPr>
          <p:spPr>
            <a:xfrm>
              <a:off x="3472454" y="4989085"/>
              <a:ext cx="4098174" cy="461665"/>
            </a:xfrm>
            <a:prstGeom prst="rect">
              <a:avLst/>
            </a:prstGeom>
            <a:noFill/>
          </p:spPr>
          <p:txBody>
            <a:bodyPr wrap="square">
              <a:spAutoFit/>
            </a:bodyPr>
            <a:lstStyle/>
            <a:p>
              <a:r>
                <a:rPr lang="en-US" altLang="ja-JP" sz="2400" b="1" dirty="0">
                  <a:solidFill>
                    <a:schemeClr val="bg1"/>
                  </a:solidFill>
                  <a:latin typeface="Yu Gothic" panose="020B0400000000000000" pitchFamily="34" charset="-128"/>
                  <a:ea typeface="Yu Gothic" panose="020B0400000000000000" pitchFamily="34" charset="-128"/>
                </a:rPr>
                <a:t>⑤ </a:t>
              </a:r>
              <a:r>
                <a:rPr lang="ja-JP" altLang="en-US" sz="2400" b="1">
                  <a:solidFill>
                    <a:schemeClr val="bg1"/>
                  </a:solidFill>
                  <a:latin typeface="Yu Gothic" panose="020B0400000000000000" pitchFamily="34" charset="-128"/>
                  <a:ea typeface="Yu Gothic" panose="020B0400000000000000" pitchFamily="34" charset="-128"/>
                </a:rPr>
                <a:t>養子を迎える</a:t>
              </a:r>
            </a:p>
          </p:txBody>
        </p:sp>
        <p:sp>
          <p:nvSpPr>
            <p:cNvPr id="15" name="テキスト ボックス 14">
              <a:extLst>
                <a:ext uri="{FF2B5EF4-FFF2-40B4-BE49-F238E27FC236}">
                  <a16:creationId xmlns:a16="http://schemas.microsoft.com/office/drawing/2014/main" id="{7277F662-B2BD-8D0C-E694-5851C8B43F3A}"/>
                </a:ext>
              </a:extLst>
            </p:cNvPr>
            <p:cNvSpPr txBox="1"/>
            <p:nvPr/>
          </p:nvSpPr>
          <p:spPr>
            <a:xfrm>
              <a:off x="7786417" y="3206934"/>
              <a:ext cx="3013579" cy="328292"/>
            </a:xfrm>
            <a:prstGeom prst="rect">
              <a:avLst/>
            </a:prstGeom>
            <a:noFill/>
          </p:spPr>
          <p:txBody>
            <a:bodyPr wrap="square">
              <a:spAutoFit/>
            </a:bodyPr>
            <a:lstStyle/>
            <a:p>
              <a:r>
                <a:rPr lang="en-US" altLang="ja-JP" dirty="0">
                  <a:solidFill>
                    <a:schemeClr val="bg1"/>
                  </a:solidFill>
                  <a:latin typeface="Yu Gothic Medium" panose="020B0400000000000000" pitchFamily="34" charset="-128"/>
                  <a:ea typeface="Yu Gothic Medium" panose="020B0400000000000000" pitchFamily="34" charset="-128"/>
                </a:rPr>
                <a:t>※</a:t>
              </a:r>
              <a:r>
                <a:rPr lang="ja-JP" altLang="en-US">
                  <a:solidFill>
                    <a:schemeClr val="bg1"/>
                  </a:solidFill>
                  <a:latin typeface="Yu Gothic Medium" panose="020B0400000000000000" pitchFamily="34" charset="-128"/>
                  <a:ea typeface="Yu Gothic Medium" panose="020B0400000000000000" pitchFamily="34" charset="-128"/>
                </a:rPr>
                <a:t>免許取得の資格要件有</a:t>
              </a:r>
            </a:p>
          </p:txBody>
        </p:sp>
      </p:grpSp>
    </p:spTree>
    <p:extLst>
      <p:ext uri="{BB962C8B-B14F-4D97-AF65-F5344CB8AC3E}">
        <p14:creationId xmlns:p14="http://schemas.microsoft.com/office/powerpoint/2010/main" val="900967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99450"/>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5</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12314"/>
            <a:ext cx="1421436" cy="6381340"/>
          </a:xfrm>
          <a:prstGeom prst="rect">
            <a:avLst/>
          </a:prstGeom>
        </p:spPr>
      </p:pic>
      <p:pic>
        <p:nvPicPr>
          <p:cNvPr id="10" name="図 9">
            <a:extLst>
              <a:ext uri="{FF2B5EF4-FFF2-40B4-BE49-F238E27FC236}">
                <a16:creationId xmlns:a16="http://schemas.microsoft.com/office/drawing/2014/main" id="{DB80A920-61D7-0179-70A7-892FD309DB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7166" y="829033"/>
            <a:ext cx="8205538" cy="499040"/>
          </a:xfrm>
          <a:prstGeom prst="rect">
            <a:avLst/>
          </a:prstGeom>
        </p:spPr>
      </p:pic>
      <p:sp>
        <p:nvSpPr>
          <p:cNvPr id="12" name="テキスト ボックス 11">
            <a:extLst>
              <a:ext uri="{FF2B5EF4-FFF2-40B4-BE49-F238E27FC236}">
                <a16:creationId xmlns:a16="http://schemas.microsoft.com/office/drawing/2014/main" id="{726255AD-EA42-ED64-D213-52797C4A545F}"/>
              </a:ext>
            </a:extLst>
          </p:cNvPr>
          <p:cNvSpPr txBox="1"/>
          <p:nvPr/>
        </p:nvSpPr>
        <p:spPr>
          <a:xfrm>
            <a:off x="2579163" y="2036001"/>
            <a:ext cx="8969370" cy="523220"/>
          </a:xfrm>
          <a:prstGeom prst="rect">
            <a:avLst/>
          </a:prstGeom>
          <a:noFill/>
        </p:spPr>
        <p:txBody>
          <a:bodyPr wrap="square">
            <a:spAutoFit/>
          </a:bodyPr>
          <a:lstStyle/>
          <a:p>
            <a:pPr marL="0" indent="0">
              <a:buNone/>
            </a:pPr>
            <a:r>
              <a:rPr lang="en-US" altLang="ja-JP" sz="2800" b="1" dirty="0">
                <a:solidFill>
                  <a:schemeClr val="accent4">
                    <a:lumMod val="40000"/>
                    <a:lumOff val="60000"/>
                  </a:schemeClr>
                </a:solidFill>
                <a:latin typeface="Yu Gothic" panose="020B0400000000000000" pitchFamily="34" charset="-128"/>
                <a:ea typeface="Yu Gothic" panose="020B0400000000000000" pitchFamily="34" charset="-128"/>
              </a:rPr>
              <a:t>A. </a:t>
            </a:r>
            <a:r>
              <a:rPr lang="ja-JP" altLang="en-US" sz="2800" b="1">
                <a:solidFill>
                  <a:schemeClr val="accent4">
                    <a:lumMod val="40000"/>
                    <a:lumOff val="60000"/>
                  </a:schemeClr>
                </a:solidFill>
                <a:latin typeface="Yu Gothic" panose="020B0400000000000000" pitchFamily="34" charset="-128"/>
                <a:ea typeface="Yu Gothic" panose="020B0400000000000000" pitchFamily="34" charset="-128"/>
              </a:rPr>
              <a:t>店員が「はい、かしこまりました。」と言ったとき</a:t>
            </a:r>
            <a:endParaRPr kumimoji="1" lang="ja-JP" altLang="en-US" sz="2800" b="1" dirty="0">
              <a:solidFill>
                <a:schemeClr val="accent4">
                  <a:lumMod val="40000"/>
                  <a:lumOff val="60000"/>
                </a:schemeClr>
              </a:solidFill>
              <a:latin typeface="Yu Gothic" panose="020B0400000000000000" pitchFamily="34" charset="-128"/>
              <a:ea typeface="Yu Gothic" panose="020B0400000000000000" pitchFamily="34" charset="-128"/>
            </a:endParaRPr>
          </a:p>
        </p:txBody>
      </p:sp>
      <p:sp>
        <p:nvSpPr>
          <p:cNvPr id="13" name="テキスト ボックス 12">
            <a:extLst>
              <a:ext uri="{FF2B5EF4-FFF2-40B4-BE49-F238E27FC236}">
                <a16:creationId xmlns:a16="http://schemas.microsoft.com/office/drawing/2014/main" id="{3AEC8023-09E9-84BF-1764-176541DD9094}"/>
              </a:ext>
            </a:extLst>
          </p:cNvPr>
          <p:cNvSpPr txBox="1"/>
          <p:nvPr/>
        </p:nvSpPr>
        <p:spPr>
          <a:xfrm>
            <a:off x="2579163" y="2747246"/>
            <a:ext cx="8969370" cy="523220"/>
          </a:xfrm>
          <a:prstGeom prst="rect">
            <a:avLst/>
          </a:prstGeom>
          <a:noFill/>
        </p:spPr>
        <p:txBody>
          <a:bodyPr wrap="square">
            <a:spAutoFit/>
          </a:bodyPr>
          <a:lstStyle/>
          <a:p>
            <a:r>
              <a:rPr lang="en-US" altLang="ja-JP" sz="2800" b="1" dirty="0">
                <a:solidFill>
                  <a:schemeClr val="accent4">
                    <a:lumMod val="40000"/>
                    <a:lumOff val="60000"/>
                  </a:schemeClr>
                </a:solidFill>
                <a:latin typeface="Yu Gothic" panose="020B0400000000000000" pitchFamily="34" charset="-128"/>
                <a:ea typeface="Yu Gothic" panose="020B0400000000000000" pitchFamily="34" charset="-128"/>
              </a:rPr>
              <a:t>B. </a:t>
            </a:r>
            <a:r>
              <a:rPr lang="ja-JP" altLang="en-US" sz="2800" b="1">
                <a:solidFill>
                  <a:schemeClr val="accent4">
                    <a:lumMod val="40000"/>
                    <a:lumOff val="60000"/>
                  </a:schemeClr>
                </a:solidFill>
                <a:latin typeface="Yu Gothic" panose="020B0400000000000000" pitchFamily="34" charset="-128"/>
                <a:ea typeface="Yu Gothic" panose="020B0400000000000000" pitchFamily="34" charset="-128"/>
              </a:rPr>
              <a:t>商品を受け取ったとき</a:t>
            </a:r>
            <a:endParaRPr kumimoji="1" lang="ja-JP" altLang="en-US" sz="2800" b="1" dirty="0">
              <a:solidFill>
                <a:schemeClr val="accent4">
                  <a:lumMod val="40000"/>
                  <a:lumOff val="60000"/>
                </a:schemeClr>
              </a:solidFill>
              <a:latin typeface="Yu Gothic" panose="020B0400000000000000" pitchFamily="34" charset="-128"/>
              <a:ea typeface="Yu Gothic" panose="020B0400000000000000" pitchFamily="34" charset="-128"/>
            </a:endParaRPr>
          </a:p>
        </p:txBody>
      </p:sp>
      <p:sp>
        <p:nvSpPr>
          <p:cNvPr id="14" name="テキスト ボックス 13">
            <a:extLst>
              <a:ext uri="{FF2B5EF4-FFF2-40B4-BE49-F238E27FC236}">
                <a16:creationId xmlns:a16="http://schemas.microsoft.com/office/drawing/2014/main" id="{10770549-98CA-B672-206F-4B01B97108FA}"/>
              </a:ext>
            </a:extLst>
          </p:cNvPr>
          <p:cNvSpPr txBox="1"/>
          <p:nvPr/>
        </p:nvSpPr>
        <p:spPr>
          <a:xfrm>
            <a:off x="2579163" y="3449251"/>
            <a:ext cx="8969370" cy="523220"/>
          </a:xfrm>
          <a:prstGeom prst="rect">
            <a:avLst/>
          </a:prstGeom>
          <a:noFill/>
        </p:spPr>
        <p:txBody>
          <a:bodyPr wrap="square">
            <a:spAutoFit/>
          </a:bodyPr>
          <a:lstStyle/>
          <a:p>
            <a:r>
              <a:rPr lang="en-US" altLang="ja-JP" sz="2800" b="1" dirty="0">
                <a:solidFill>
                  <a:schemeClr val="accent4">
                    <a:lumMod val="40000"/>
                    <a:lumOff val="60000"/>
                  </a:schemeClr>
                </a:solidFill>
                <a:latin typeface="Yu Gothic" panose="020B0400000000000000" pitchFamily="34" charset="-128"/>
                <a:ea typeface="Yu Gothic" panose="020B0400000000000000" pitchFamily="34" charset="-128"/>
              </a:rPr>
              <a:t>C. </a:t>
            </a:r>
            <a:r>
              <a:rPr lang="ja-JP" altLang="en-US" sz="2800" b="1">
                <a:solidFill>
                  <a:schemeClr val="accent4">
                    <a:lumMod val="40000"/>
                    <a:lumOff val="60000"/>
                  </a:schemeClr>
                </a:solidFill>
                <a:latin typeface="Yu Gothic" panose="020B0400000000000000" pitchFamily="34" charset="-128"/>
                <a:ea typeface="Yu Gothic" panose="020B0400000000000000" pitchFamily="34" charset="-128"/>
              </a:rPr>
              <a:t>商品代金を支払ったとき</a:t>
            </a:r>
          </a:p>
        </p:txBody>
      </p:sp>
      <p:pic>
        <p:nvPicPr>
          <p:cNvPr id="15" name="図 14">
            <a:extLst>
              <a:ext uri="{FF2B5EF4-FFF2-40B4-BE49-F238E27FC236}">
                <a16:creationId xmlns:a16="http://schemas.microsoft.com/office/drawing/2014/main" id="{F78C4341-CAA9-48FE-091B-2A08F4396E4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29966" y="4485479"/>
            <a:ext cx="1637901" cy="1879344"/>
          </a:xfrm>
          <a:prstGeom prst="rect">
            <a:avLst/>
          </a:prstGeom>
        </p:spPr>
      </p:pic>
      <p:pic>
        <p:nvPicPr>
          <p:cNvPr id="16" name="図 15">
            <a:extLst>
              <a:ext uri="{FF2B5EF4-FFF2-40B4-BE49-F238E27FC236}">
                <a16:creationId xmlns:a16="http://schemas.microsoft.com/office/drawing/2014/main" id="{EF98D4F7-4596-2A11-DFFA-073E84B421B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962650" y="4732143"/>
            <a:ext cx="1346523" cy="1335751"/>
          </a:xfrm>
          <a:prstGeom prst="rect">
            <a:avLst/>
          </a:prstGeom>
        </p:spPr>
      </p:pic>
      <p:pic>
        <p:nvPicPr>
          <p:cNvPr id="17" name="図 16">
            <a:extLst>
              <a:ext uri="{FF2B5EF4-FFF2-40B4-BE49-F238E27FC236}">
                <a16:creationId xmlns:a16="http://schemas.microsoft.com/office/drawing/2014/main" id="{6E0DF02B-9DE1-205D-5640-81A66D4747A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05348" y="4732142"/>
            <a:ext cx="1961555" cy="1335751"/>
          </a:xfrm>
          <a:prstGeom prst="rect">
            <a:avLst/>
          </a:prstGeom>
        </p:spPr>
      </p:pic>
      <p:pic>
        <p:nvPicPr>
          <p:cNvPr id="20" name="図 19">
            <a:extLst>
              <a:ext uri="{FF2B5EF4-FFF2-40B4-BE49-F238E27FC236}">
                <a16:creationId xmlns:a16="http://schemas.microsoft.com/office/drawing/2014/main" id="{4B2C2334-6585-B405-4B15-08204176D5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7699" y="1797073"/>
            <a:ext cx="959969" cy="950173"/>
          </a:xfrm>
          <a:prstGeom prst="rect">
            <a:avLst/>
          </a:prstGeom>
        </p:spPr>
      </p:pic>
    </p:spTree>
    <p:extLst>
      <p:ext uri="{BB962C8B-B14F-4D97-AF65-F5344CB8AC3E}">
        <p14:creationId xmlns:p14="http://schemas.microsoft.com/office/powerpoint/2010/main" val="3285250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par>
                                <p:cTn id="16" presetID="9"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ssolv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par>
                                <p:cTn id="24" presetID="9"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dissolv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dissolv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6</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8305"/>
            <a:ext cx="1421436" cy="6373322"/>
          </a:xfrm>
          <a:prstGeom prst="rect">
            <a:avLst/>
          </a:prstGeom>
        </p:spPr>
      </p:pic>
      <p:sp>
        <p:nvSpPr>
          <p:cNvPr id="12" name="テキスト ボックス 11">
            <a:extLst>
              <a:ext uri="{FF2B5EF4-FFF2-40B4-BE49-F238E27FC236}">
                <a16:creationId xmlns:a16="http://schemas.microsoft.com/office/drawing/2014/main" id="{726255AD-EA42-ED64-D213-52797C4A545F}"/>
              </a:ext>
            </a:extLst>
          </p:cNvPr>
          <p:cNvSpPr txBox="1"/>
          <p:nvPr/>
        </p:nvSpPr>
        <p:spPr>
          <a:xfrm>
            <a:off x="3395838" y="698156"/>
            <a:ext cx="8969370" cy="461665"/>
          </a:xfrm>
          <a:prstGeom prst="rect">
            <a:avLst/>
          </a:prstGeom>
          <a:noFill/>
        </p:spPr>
        <p:txBody>
          <a:bodyPr wrap="square">
            <a:spAutoFit/>
          </a:bodyPr>
          <a:lstStyle/>
          <a:p>
            <a:r>
              <a:rPr lang="ja-JP" altLang="en-US" sz="2400" b="1">
                <a:solidFill>
                  <a:schemeClr val="bg1"/>
                </a:solidFill>
                <a:latin typeface="Yu Gothic" panose="020B0400000000000000" pitchFamily="34" charset="-128"/>
                <a:ea typeface="Yu Gothic" panose="020B0400000000000000" pitchFamily="34" charset="-128"/>
              </a:rPr>
              <a:t>契約とは、「</a:t>
            </a:r>
            <a:r>
              <a:rPr lang="en-US" altLang="ja-JP" sz="2400" b="1" dirty="0">
                <a:solidFill>
                  <a:schemeClr val="bg1"/>
                </a:solidFill>
                <a:latin typeface="Yu Gothic" panose="020B0400000000000000" pitchFamily="34" charset="-128"/>
                <a:ea typeface="Yu Gothic" panose="020B0400000000000000" pitchFamily="34" charset="-128"/>
              </a:rPr>
              <a:t> </a:t>
            </a:r>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法的な責任が生じる約束</a:t>
            </a:r>
            <a:r>
              <a:rPr lang="en-US" altLang="ja-JP" sz="2400" b="1" dirty="0">
                <a:solidFill>
                  <a:schemeClr val="accent4">
                    <a:lumMod val="60000"/>
                    <a:lumOff val="40000"/>
                  </a:schemeClr>
                </a:solidFill>
                <a:latin typeface="Yu Gothic" panose="020B0400000000000000" pitchFamily="34" charset="-128"/>
                <a:ea typeface="Yu Gothic" panose="020B0400000000000000" pitchFamily="34" charset="-128"/>
              </a:rPr>
              <a:t> </a:t>
            </a:r>
            <a:r>
              <a:rPr lang="ja-JP" altLang="en-US" sz="2400" b="1">
                <a:solidFill>
                  <a:schemeClr val="bg1"/>
                </a:solidFill>
                <a:latin typeface="Yu Gothic" panose="020B0400000000000000" pitchFamily="34" charset="-128"/>
                <a:ea typeface="Yu Gothic" panose="020B0400000000000000" pitchFamily="34" charset="-128"/>
              </a:rPr>
              <a:t>」</a:t>
            </a:r>
            <a:endParaRPr kumimoji="1" lang="ja-JP" altLang="en-US" sz="2400" b="1" dirty="0">
              <a:solidFill>
                <a:schemeClr val="bg1"/>
              </a:solidFill>
              <a:latin typeface="Yu Gothic" panose="020B0400000000000000" pitchFamily="34" charset="-128"/>
              <a:ea typeface="Yu Gothic" panose="020B0400000000000000" pitchFamily="34" charset="-128"/>
            </a:endParaRPr>
          </a:p>
        </p:txBody>
      </p:sp>
      <p:sp>
        <p:nvSpPr>
          <p:cNvPr id="13" name="テキスト ボックス 12">
            <a:extLst>
              <a:ext uri="{FF2B5EF4-FFF2-40B4-BE49-F238E27FC236}">
                <a16:creationId xmlns:a16="http://schemas.microsoft.com/office/drawing/2014/main" id="{3AEC8023-09E9-84BF-1764-176541DD9094}"/>
              </a:ext>
            </a:extLst>
          </p:cNvPr>
          <p:cNvSpPr txBox="1"/>
          <p:nvPr/>
        </p:nvSpPr>
        <p:spPr>
          <a:xfrm>
            <a:off x="3395837" y="2069399"/>
            <a:ext cx="9088871" cy="2031325"/>
          </a:xfrm>
          <a:prstGeom prst="rect">
            <a:avLst/>
          </a:prstGeom>
          <a:noFill/>
        </p:spPr>
        <p:txBody>
          <a:bodyPr wrap="square">
            <a:spAutoFit/>
          </a:bodyPr>
          <a:lstStyle/>
          <a:p>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契約の成立（２人以上の当時者）</a:t>
            </a:r>
            <a:endParaRPr lang="en-US" altLang="ja-JP" sz="2400" b="1" dirty="0">
              <a:solidFill>
                <a:schemeClr val="accent4">
                  <a:lumMod val="60000"/>
                  <a:lumOff val="40000"/>
                </a:schemeClr>
              </a:solidFill>
              <a:latin typeface="Yu Gothic" panose="020B0400000000000000" pitchFamily="34" charset="-128"/>
              <a:ea typeface="Yu Gothic" panose="020B0400000000000000" pitchFamily="34" charset="-128"/>
            </a:endParaRPr>
          </a:p>
          <a:p>
            <a:pPr marL="502920" lvl="1" indent="0">
              <a:spcBef>
                <a:spcPts val="1200"/>
              </a:spcBef>
              <a:buFont typeface="Wingdings 2" pitchFamily="18" charset="2"/>
              <a:buNone/>
            </a:pPr>
            <a:r>
              <a:rPr lang="ja-JP" altLang="en-US" sz="2400" b="1">
                <a:solidFill>
                  <a:schemeClr val="bg1"/>
                </a:solidFill>
                <a:latin typeface="Yu Gothic" panose="020B0400000000000000" pitchFamily="34" charset="-128"/>
                <a:ea typeface="Yu Gothic" panose="020B0400000000000000" pitchFamily="34" charset="-128"/>
              </a:rPr>
              <a:t>一方が契約の内容を示してその締結を申し入れる</a:t>
            </a:r>
            <a:endParaRPr lang="en-US" altLang="ja-JP" sz="2400" b="1" dirty="0">
              <a:solidFill>
                <a:schemeClr val="bg1"/>
              </a:solidFill>
              <a:latin typeface="Yu Gothic" panose="020B0400000000000000" pitchFamily="34" charset="-128"/>
              <a:ea typeface="Yu Gothic" panose="020B0400000000000000" pitchFamily="34" charset="-128"/>
            </a:endParaRPr>
          </a:p>
          <a:p>
            <a:pPr marL="502920" lvl="1" indent="0">
              <a:spcBef>
                <a:spcPts val="1200"/>
              </a:spcBef>
              <a:buFont typeface="Wingdings 2" pitchFamily="18" charset="2"/>
              <a:buNone/>
            </a:pPr>
            <a:r>
              <a:rPr lang="ja-JP" altLang="en-US" sz="2400" b="1">
                <a:solidFill>
                  <a:schemeClr val="bg1"/>
                </a:solidFill>
                <a:latin typeface="Yu Gothic" panose="020B0400000000000000" pitchFamily="34" charset="-128"/>
                <a:ea typeface="Yu Gothic" panose="020B0400000000000000" pitchFamily="34" charset="-128"/>
              </a:rPr>
              <a:t>意思表示（申込）を行い、それに対して相手方が</a:t>
            </a:r>
            <a:endParaRPr lang="en-US" altLang="ja-JP" sz="2400" b="1" dirty="0">
              <a:solidFill>
                <a:schemeClr val="bg1"/>
              </a:solidFill>
              <a:latin typeface="Yu Gothic" panose="020B0400000000000000" pitchFamily="34" charset="-128"/>
              <a:ea typeface="Yu Gothic" panose="020B0400000000000000" pitchFamily="34" charset="-128"/>
            </a:endParaRPr>
          </a:p>
          <a:p>
            <a:pPr marL="502920" lvl="1" indent="0">
              <a:spcBef>
                <a:spcPts val="1200"/>
              </a:spcBef>
              <a:buFont typeface="Wingdings 2" pitchFamily="18" charset="2"/>
              <a:buNone/>
            </a:pPr>
            <a:r>
              <a:rPr lang="ja-JP" altLang="en-US" sz="2400" b="1">
                <a:solidFill>
                  <a:schemeClr val="bg1"/>
                </a:solidFill>
                <a:latin typeface="Yu Gothic" panose="020B0400000000000000" pitchFamily="34" charset="-128"/>
                <a:ea typeface="Yu Gothic" panose="020B0400000000000000" pitchFamily="34" charset="-128"/>
              </a:rPr>
              <a:t>承諾をしたときに成立</a:t>
            </a:r>
            <a:endParaRPr lang="en-US" altLang="ja-JP" sz="2400" b="1" dirty="0">
              <a:solidFill>
                <a:schemeClr val="bg1"/>
              </a:solidFill>
              <a:latin typeface="Yu Gothic" panose="020B0400000000000000" pitchFamily="34" charset="-128"/>
              <a:ea typeface="Yu Gothic" panose="020B0400000000000000" pitchFamily="34" charset="-128"/>
            </a:endParaRPr>
          </a:p>
        </p:txBody>
      </p:sp>
      <p:sp>
        <p:nvSpPr>
          <p:cNvPr id="14" name="テキスト ボックス 13">
            <a:extLst>
              <a:ext uri="{FF2B5EF4-FFF2-40B4-BE49-F238E27FC236}">
                <a16:creationId xmlns:a16="http://schemas.microsoft.com/office/drawing/2014/main" id="{10770549-98CA-B672-206F-4B01B97108FA}"/>
              </a:ext>
            </a:extLst>
          </p:cNvPr>
          <p:cNvSpPr txBox="1"/>
          <p:nvPr/>
        </p:nvSpPr>
        <p:spPr>
          <a:xfrm>
            <a:off x="3395838" y="4872129"/>
            <a:ext cx="8969370" cy="1200329"/>
          </a:xfrm>
          <a:prstGeom prst="rect">
            <a:avLst/>
          </a:prstGeom>
          <a:noFill/>
        </p:spPr>
        <p:txBody>
          <a:bodyPr wrap="square">
            <a:spAutoFit/>
          </a:bodyPr>
          <a:lstStyle/>
          <a:p>
            <a:r>
              <a:rPr lang="ja-JP" altLang="en-US" sz="2400" b="1">
                <a:solidFill>
                  <a:schemeClr val="accent4">
                    <a:lumMod val="60000"/>
                    <a:lumOff val="40000"/>
                  </a:schemeClr>
                </a:solidFill>
                <a:latin typeface="Yu Gothic" panose="020B0400000000000000" pitchFamily="34" charset="-128"/>
                <a:ea typeface="Yu Gothic" panose="020B0400000000000000" pitchFamily="34" charset="-128"/>
              </a:rPr>
              <a:t>方式の自由</a:t>
            </a:r>
            <a:endParaRPr lang="en-US" altLang="ja-JP" sz="2400" b="1" dirty="0">
              <a:solidFill>
                <a:schemeClr val="accent4">
                  <a:lumMod val="60000"/>
                  <a:lumOff val="40000"/>
                </a:schemeClr>
              </a:solidFill>
              <a:latin typeface="Yu Gothic" panose="020B0400000000000000" pitchFamily="34" charset="-128"/>
              <a:ea typeface="Yu Gothic" panose="020B0400000000000000" pitchFamily="34" charset="-128"/>
            </a:endParaRPr>
          </a:p>
          <a:p>
            <a:r>
              <a:rPr lang="ja-JP" altLang="en-US" sz="2400" b="1">
                <a:solidFill>
                  <a:schemeClr val="bg1"/>
                </a:solidFill>
                <a:latin typeface="Yu Gothic" panose="020B0400000000000000" pitchFamily="34" charset="-128"/>
                <a:ea typeface="Yu Gothic" panose="020B0400000000000000" pitchFamily="34" charset="-128"/>
              </a:rPr>
              <a:t>　　どのような形（方式）で契約するかについては、</a:t>
            </a:r>
            <a:endParaRPr lang="en-US" altLang="ja-JP" sz="2400" b="1" dirty="0">
              <a:solidFill>
                <a:schemeClr val="bg1"/>
              </a:solidFill>
              <a:latin typeface="Yu Gothic" panose="020B0400000000000000" pitchFamily="34" charset="-128"/>
              <a:ea typeface="Yu Gothic" panose="020B0400000000000000" pitchFamily="34" charset="-128"/>
            </a:endParaRPr>
          </a:p>
          <a:p>
            <a:r>
              <a:rPr lang="ja-JP" altLang="en-US" sz="2400" b="1">
                <a:solidFill>
                  <a:schemeClr val="bg1"/>
                </a:solidFill>
                <a:latin typeface="Yu Gothic" panose="020B0400000000000000" pitchFamily="34" charset="-128"/>
                <a:ea typeface="Yu Gothic" panose="020B0400000000000000" pitchFamily="34" charset="-128"/>
              </a:rPr>
              <a:t>　　契約当事者が自由に判断できる</a:t>
            </a:r>
            <a:endParaRPr lang="en-US" altLang="ja-JP" sz="2400" b="1" dirty="0">
              <a:solidFill>
                <a:schemeClr val="bg1"/>
              </a:solidFill>
              <a:latin typeface="Yu Gothic" panose="020B0400000000000000" pitchFamily="34" charset="-128"/>
              <a:ea typeface="Yu Gothic" panose="020B0400000000000000" pitchFamily="34" charset="-128"/>
            </a:endParaRPr>
          </a:p>
        </p:txBody>
      </p:sp>
      <p:pic>
        <p:nvPicPr>
          <p:cNvPr id="5" name="図 4">
            <a:extLst>
              <a:ext uri="{FF2B5EF4-FFF2-40B4-BE49-F238E27FC236}">
                <a16:creationId xmlns:a16="http://schemas.microsoft.com/office/drawing/2014/main" id="{A8457322-F727-39EC-F689-4510BC1EE4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15409" y="698156"/>
            <a:ext cx="424490" cy="406330"/>
          </a:xfrm>
          <a:prstGeom prst="rect">
            <a:avLst/>
          </a:prstGeom>
        </p:spPr>
      </p:pic>
      <p:pic>
        <p:nvPicPr>
          <p:cNvPr id="6" name="図 5">
            <a:extLst>
              <a:ext uri="{FF2B5EF4-FFF2-40B4-BE49-F238E27FC236}">
                <a16:creationId xmlns:a16="http://schemas.microsoft.com/office/drawing/2014/main" id="{49B5CA1F-A9AF-4FF1-E01C-D54AABC0DA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15409" y="2071802"/>
            <a:ext cx="424490" cy="406330"/>
          </a:xfrm>
          <a:prstGeom prst="rect">
            <a:avLst/>
          </a:prstGeom>
        </p:spPr>
      </p:pic>
      <p:pic>
        <p:nvPicPr>
          <p:cNvPr id="7" name="図 6">
            <a:extLst>
              <a:ext uri="{FF2B5EF4-FFF2-40B4-BE49-F238E27FC236}">
                <a16:creationId xmlns:a16="http://schemas.microsoft.com/office/drawing/2014/main" id="{21EB812C-8FE2-0DDA-F2F2-AA07DB8FD9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15409" y="4873887"/>
            <a:ext cx="424490" cy="406330"/>
          </a:xfrm>
          <a:prstGeom prst="rect">
            <a:avLst/>
          </a:prstGeom>
        </p:spPr>
      </p:pic>
      <p:pic>
        <p:nvPicPr>
          <p:cNvPr id="8" name="図 7">
            <a:extLst>
              <a:ext uri="{FF2B5EF4-FFF2-40B4-BE49-F238E27FC236}">
                <a16:creationId xmlns:a16="http://schemas.microsoft.com/office/drawing/2014/main" id="{BB3A99D5-E532-D3A7-2150-B4680F17EB2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V="1">
            <a:off x="2705596" y="1503057"/>
            <a:ext cx="8835240" cy="56514"/>
          </a:xfrm>
          <a:prstGeom prst="rect">
            <a:avLst/>
          </a:prstGeom>
        </p:spPr>
      </p:pic>
      <p:pic>
        <p:nvPicPr>
          <p:cNvPr id="9" name="図 8">
            <a:extLst>
              <a:ext uri="{FF2B5EF4-FFF2-40B4-BE49-F238E27FC236}">
                <a16:creationId xmlns:a16="http://schemas.microsoft.com/office/drawing/2014/main" id="{8C5F58AB-B092-EC96-7740-E3B05BA3ACD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V="1">
            <a:off x="2705596" y="4461305"/>
            <a:ext cx="8835240" cy="56514"/>
          </a:xfrm>
          <a:prstGeom prst="rect">
            <a:avLst/>
          </a:prstGeom>
        </p:spPr>
      </p:pic>
    </p:spTree>
    <p:extLst>
      <p:ext uri="{BB962C8B-B14F-4D97-AF65-F5344CB8AC3E}">
        <p14:creationId xmlns:p14="http://schemas.microsoft.com/office/powerpoint/2010/main" val="1396151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ppt_y</p:attrName>
                                        </p:attrNameLst>
                                      </p:cBhvr>
                                      <p:tavLst>
                                        <p:tav tm="0">
                                          <p:val>
                                            <p:strVal val="#ppt_y+#ppt_h*1.125000"/>
                                          </p:val>
                                        </p:tav>
                                        <p:tav tm="100000">
                                          <p:val>
                                            <p:strVal val="#ppt_y"/>
                                          </p:val>
                                        </p:tav>
                                      </p:tavLst>
                                    </p:anim>
                                    <p:animEffect transition="in" filter="wipe(up)">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p:tgtEl>
                                          <p:spTgt spid="14"/>
                                        </p:tgtEl>
                                        <p:attrNameLst>
                                          <p:attrName>ppt_y</p:attrName>
                                        </p:attrNameLst>
                                      </p:cBhvr>
                                      <p:tavLst>
                                        <p:tav tm="0">
                                          <p:val>
                                            <p:strVal val="#ppt_y+#ppt_h*1.125000"/>
                                          </p:val>
                                        </p:tav>
                                        <p:tav tm="100000">
                                          <p:val>
                                            <p:strVal val="#ppt_y"/>
                                          </p:val>
                                        </p:tav>
                                      </p:tavLst>
                                    </p:anim>
                                    <p:animEffect transition="in" filter="wipe(up)">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99450"/>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7</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11454"/>
            <a:ext cx="1421436" cy="6379620"/>
          </a:xfrm>
          <a:prstGeom prst="rect">
            <a:avLst/>
          </a:prstGeom>
        </p:spPr>
      </p:pic>
      <p:pic>
        <p:nvPicPr>
          <p:cNvPr id="10" name="図 9">
            <a:extLst>
              <a:ext uri="{FF2B5EF4-FFF2-40B4-BE49-F238E27FC236}">
                <a16:creationId xmlns:a16="http://schemas.microsoft.com/office/drawing/2014/main" id="{DB80A920-61D7-0179-70A7-892FD309DB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76454" y="808423"/>
            <a:ext cx="6325548" cy="1061829"/>
          </a:xfrm>
          <a:prstGeom prst="rect">
            <a:avLst/>
          </a:prstGeom>
        </p:spPr>
      </p:pic>
      <p:sp>
        <p:nvSpPr>
          <p:cNvPr id="13" name="テキスト ボックス 12">
            <a:extLst>
              <a:ext uri="{FF2B5EF4-FFF2-40B4-BE49-F238E27FC236}">
                <a16:creationId xmlns:a16="http://schemas.microsoft.com/office/drawing/2014/main" id="{3AEC8023-09E9-84BF-1764-176541DD9094}"/>
              </a:ext>
            </a:extLst>
          </p:cNvPr>
          <p:cNvSpPr txBox="1"/>
          <p:nvPr/>
        </p:nvSpPr>
        <p:spPr>
          <a:xfrm>
            <a:off x="3472947" y="3009900"/>
            <a:ext cx="6883627" cy="1228926"/>
          </a:xfrm>
          <a:prstGeom prst="rect">
            <a:avLst/>
          </a:prstGeom>
          <a:noFill/>
        </p:spPr>
        <p:txBody>
          <a:bodyPr wrap="square">
            <a:spAutoFit/>
          </a:bodyPr>
          <a:lstStyle/>
          <a:p>
            <a:pPr algn="ctr">
              <a:lnSpc>
                <a:spcPts val="3000"/>
              </a:lnSpc>
            </a:pPr>
            <a:r>
              <a:rPr lang="ja-JP" altLang="en-US" sz="3600" b="1">
                <a:solidFill>
                  <a:schemeClr val="accent4">
                    <a:lumMod val="60000"/>
                    <a:lumOff val="40000"/>
                  </a:schemeClr>
                </a:solidFill>
                <a:latin typeface="Yu Gothic" panose="020B0400000000000000" pitchFamily="34" charset="-128"/>
                <a:ea typeface="Yu Gothic" panose="020B0400000000000000" pitchFamily="34" charset="-128"/>
              </a:rPr>
              <a:t>契約を取り消すことは</a:t>
            </a:r>
            <a:r>
              <a:rPr lang="en-US" altLang="ja-JP" sz="3600" b="1" dirty="0">
                <a:solidFill>
                  <a:schemeClr val="accent4">
                    <a:lumMod val="60000"/>
                    <a:lumOff val="40000"/>
                  </a:schemeClr>
                </a:solidFill>
                <a:latin typeface="Yu Gothic" panose="020B0400000000000000" pitchFamily="34" charset="-128"/>
                <a:ea typeface="Yu Gothic" panose="020B0400000000000000" pitchFamily="34" charset="-128"/>
              </a:rPr>
              <a:t>… </a:t>
            </a:r>
          </a:p>
          <a:p>
            <a:pPr algn="ctr">
              <a:lnSpc>
                <a:spcPct val="150000"/>
              </a:lnSpc>
            </a:pPr>
            <a:r>
              <a:rPr lang="ja-JP" altLang="en-US" sz="3600" b="1">
                <a:solidFill>
                  <a:schemeClr val="accent4">
                    <a:lumMod val="60000"/>
                    <a:lumOff val="40000"/>
                  </a:schemeClr>
                </a:solidFill>
                <a:latin typeface="Yu Gothic" panose="020B0400000000000000" pitchFamily="34" charset="-128"/>
                <a:ea typeface="Yu Gothic" panose="020B0400000000000000" pitchFamily="34" charset="-128"/>
              </a:rPr>
              <a:t>できる？　できない？　</a:t>
            </a:r>
            <a:endParaRPr lang="en-US" altLang="ja-JP" sz="3600" b="1" dirty="0">
              <a:solidFill>
                <a:schemeClr val="accent4">
                  <a:lumMod val="60000"/>
                  <a:lumOff val="40000"/>
                </a:schemeClr>
              </a:solidFill>
              <a:latin typeface="Yu Gothic" panose="020B0400000000000000" pitchFamily="34" charset="-128"/>
              <a:ea typeface="Yu Gothic" panose="020B0400000000000000" pitchFamily="34" charset="-128"/>
            </a:endParaRPr>
          </a:p>
        </p:txBody>
      </p:sp>
      <p:pic>
        <p:nvPicPr>
          <p:cNvPr id="8" name="図 7">
            <a:extLst>
              <a:ext uri="{FF2B5EF4-FFF2-40B4-BE49-F238E27FC236}">
                <a16:creationId xmlns:a16="http://schemas.microsoft.com/office/drawing/2014/main" id="{BA7644E3-DB09-F2AE-B6E7-1CC3AD6656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47654" y="2293612"/>
            <a:ext cx="334214" cy="287470"/>
          </a:xfrm>
          <a:prstGeom prst="rect">
            <a:avLst/>
          </a:prstGeom>
        </p:spPr>
      </p:pic>
      <p:pic>
        <p:nvPicPr>
          <p:cNvPr id="11" name="図 10">
            <a:extLst>
              <a:ext uri="{FF2B5EF4-FFF2-40B4-BE49-F238E27FC236}">
                <a16:creationId xmlns:a16="http://schemas.microsoft.com/office/drawing/2014/main" id="{A56623FD-C606-C23E-001C-4DE8F0FD62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1700" y="3270250"/>
            <a:ext cx="1244600" cy="1231900"/>
          </a:xfrm>
          <a:prstGeom prst="rect">
            <a:avLst/>
          </a:prstGeom>
        </p:spPr>
      </p:pic>
      <p:pic>
        <p:nvPicPr>
          <p:cNvPr id="15" name="図 14">
            <a:extLst>
              <a:ext uri="{FF2B5EF4-FFF2-40B4-BE49-F238E27FC236}">
                <a16:creationId xmlns:a16="http://schemas.microsoft.com/office/drawing/2014/main" id="{DCDEFC5E-E742-C4E8-1A69-4CF8E2FE4B7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868375" y="4706324"/>
            <a:ext cx="6203121" cy="1453980"/>
          </a:xfrm>
          <a:prstGeom prst="rect">
            <a:avLst/>
          </a:prstGeom>
        </p:spPr>
      </p:pic>
      <p:pic>
        <p:nvPicPr>
          <p:cNvPr id="17" name="図 16">
            <a:extLst>
              <a:ext uri="{FF2B5EF4-FFF2-40B4-BE49-F238E27FC236}">
                <a16:creationId xmlns:a16="http://schemas.microsoft.com/office/drawing/2014/main" id="{2DDD1BEF-7DCB-8F7D-62F8-B5180F0A123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21300897">
            <a:off x="9487198" y="555508"/>
            <a:ext cx="1758703" cy="1470028"/>
          </a:xfrm>
          <a:prstGeom prst="rect">
            <a:avLst/>
          </a:prstGeom>
        </p:spPr>
      </p:pic>
    </p:spTree>
    <p:extLst>
      <p:ext uri="{BB962C8B-B14F-4D97-AF65-F5344CB8AC3E}">
        <p14:creationId xmlns:p14="http://schemas.microsoft.com/office/powerpoint/2010/main" val="40474524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strVal val="#ppt_w*0.70"/>
                                          </p:val>
                                        </p:tav>
                                        <p:tav tm="100000">
                                          <p:val>
                                            <p:strVal val="#ppt_w"/>
                                          </p:val>
                                        </p:tav>
                                      </p:tavLst>
                                    </p:anim>
                                    <p:anim calcmode="lin" valueType="num">
                                      <p:cBhvr>
                                        <p:cTn id="16" dur="1000" fill="hold"/>
                                        <p:tgtEl>
                                          <p:spTgt spid="15"/>
                                        </p:tgtEl>
                                        <p:attrNameLst>
                                          <p:attrName>ppt_h</p:attrName>
                                        </p:attrNameLst>
                                      </p:cBhvr>
                                      <p:tavLst>
                                        <p:tav tm="0">
                                          <p:val>
                                            <p:strVal val="#ppt_h"/>
                                          </p:val>
                                        </p:tav>
                                        <p:tav tm="100000">
                                          <p:val>
                                            <p:strVal val="#ppt_h"/>
                                          </p:val>
                                        </p:tav>
                                      </p:tavLst>
                                    </p:anim>
                                    <p:animEffect transition="in" filter="fade">
                                      <p:cBhvr>
                                        <p:cTn id="17" dur="1000"/>
                                        <p:tgtEl>
                                          <p:spTgt spid="15"/>
                                        </p:tgtEl>
                                      </p:cBhvr>
                                    </p:animEffect>
                                  </p:childTnLst>
                                </p:cTn>
                              </p:par>
                              <p:par>
                                <p:cTn id="18" presetID="55"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strVal val="#ppt_w*0.70"/>
                                          </p:val>
                                        </p:tav>
                                        <p:tav tm="100000">
                                          <p:val>
                                            <p:strVal val="#ppt_w"/>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animEffect transition="in" filter="fade">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7635"/>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8</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6834"/>
            <a:ext cx="1421436" cy="6370380"/>
          </a:xfrm>
          <a:prstGeom prst="rect">
            <a:avLst/>
          </a:prstGeom>
        </p:spPr>
      </p:pic>
      <p:sp>
        <p:nvSpPr>
          <p:cNvPr id="12" name="テキスト ボックス 11">
            <a:extLst>
              <a:ext uri="{FF2B5EF4-FFF2-40B4-BE49-F238E27FC236}">
                <a16:creationId xmlns:a16="http://schemas.microsoft.com/office/drawing/2014/main" id="{726255AD-EA42-ED64-D213-52797C4A545F}"/>
              </a:ext>
            </a:extLst>
          </p:cNvPr>
          <p:cNvSpPr txBox="1"/>
          <p:nvPr/>
        </p:nvSpPr>
        <p:spPr>
          <a:xfrm>
            <a:off x="2579163" y="724351"/>
            <a:ext cx="8969370" cy="1868653"/>
          </a:xfrm>
          <a:prstGeom prst="rect">
            <a:avLst/>
          </a:prstGeom>
          <a:noFill/>
        </p:spPr>
        <p:txBody>
          <a:bodyPr wrap="square">
            <a:spAutoFit/>
          </a:bodyPr>
          <a:lstStyle/>
          <a:p>
            <a:pPr algn="ctr">
              <a:lnSpc>
                <a:spcPct val="150000"/>
              </a:lnSpc>
            </a:pPr>
            <a:r>
              <a:rPr lang="ja-JP" altLang="en-US" sz="2400">
                <a:solidFill>
                  <a:schemeClr val="bg1"/>
                </a:solidFill>
                <a:latin typeface="Yu Gothic Medium" panose="020B0400000000000000" pitchFamily="34" charset="-128"/>
                <a:ea typeface="Yu Gothic Medium" panose="020B0400000000000000" pitchFamily="34" charset="-128"/>
              </a:rPr>
              <a:t>未成年者が法定代理人（親権者などの保護者）の</a:t>
            </a:r>
            <a:endParaRPr lang="en-US" altLang="ja-JP" sz="2400" dirty="0">
              <a:solidFill>
                <a:schemeClr val="bg1"/>
              </a:solidFill>
              <a:latin typeface="Yu Gothic Medium" panose="020B0400000000000000" pitchFamily="34" charset="-128"/>
              <a:ea typeface="Yu Gothic Medium" panose="020B0400000000000000" pitchFamily="34" charset="-128"/>
            </a:endParaRPr>
          </a:p>
          <a:p>
            <a:pPr algn="ctr">
              <a:lnSpc>
                <a:spcPct val="150000"/>
              </a:lnSpc>
            </a:pPr>
            <a:r>
              <a:rPr lang="ja-JP" altLang="en-US" sz="2400">
                <a:solidFill>
                  <a:schemeClr val="bg1"/>
                </a:solidFill>
                <a:latin typeface="Yu Gothic Medium" panose="020B0400000000000000" pitchFamily="34" charset="-128"/>
                <a:ea typeface="Yu Gothic Medium" panose="020B0400000000000000" pitchFamily="34" charset="-128"/>
              </a:rPr>
              <a:t>同意を得ずに契約した場合</a:t>
            </a:r>
            <a:endParaRPr lang="en-US" altLang="ja-JP" sz="2400" dirty="0">
              <a:solidFill>
                <a:schemeClr val="bg1"/>
              </a:solidFill>
              <a:latin typeface="Yu Gothic Medium" panose="020B0400000000000000" pitchFamily="34" charset="-128"/>
              <a:ea typeface="Yu Gothic Medium" panose="020B0400000000000000" pitchFamily="34" charset="-128"/>
            </a:endParaRPr>
          </a:p>
          <a:p>
            <a:pPr algn="ctr">
              <a:lnSpc>
                <a:spcPct val="150000"/>
              </a:lnSpc>
            </a:pPr>
            <a:r>
              <a:rPr lang="ja-JP" altLang="en-US" sz="3200" b="1">
                <a:solidFill>
                  <a:schemeClr val="accent4">
                    <a:lumMod val="60000"/>
                    <a:lumOff val="40000"/>
                  </a:schemeClr>
                </a:solidFill>
                <a:latin typeface="Yu Gothic" panose="020B0400000000000000" pitchFamily="34" charset="-128"/>
                <a:ea typeface="Yu Gothic" panose="020B0400000000000000" pitchFamily="34" charset="-128"/>
              </a:rPr>
              <a:t>「契約を取り消すことができる権利」</a:t>
            </a:r>
            <a:endParaRPr kumimoji="1" lang="ja-JP" altLang="en-US" sz="2800" b="1" dirty="0">
              <a:solidFill>
                <a:schemeClr val="accent4">
                  <a:lumMod val="60000"/>
                  <a:lumOff val="40000"/>
                </a:schemeClr>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D556804B-63FB-1BB3-B55F-BCBB97EDDAB9}"/>
              </a:ext>
            </a:extLst>
          </p:cNvPr>
          <p:cNvSpPr txBox="1"/>
          <p:nvPr/>
        </p:nvSpPr>
        <p:spPr>
          <a:xfrm>
            <a:off x="2579163" y="3545787"/>
            <a:ext cx="8969370" cy="1323439"/>
          </a:xfrm>
          <a:prstGeom prst="rect">
            <a:avLst/>
          </a:prstGeom>
          <a:noFill/>
        </p:spPr>
        <p:txBody>
          <a:bodyPr wrap="square">
            <a:spAutoFit/>
          </a:bodyPr>
          <a:lstStyle/>
          <a:p>
            <a:pPr algn="ctr">
              <a:lnSpc>
                <a:spcPct val="150000"/>
              </a:lnSpc>
            </a:pPr>
            <a:r>
              <a:rPr lang="ja-JP" altLang="en-US" sz="2800" b="1">
                <a:solidFill>
                  <a:schemeClr val="bg1"/>
                </a:solidFill>
                <a:latin typeface="Yu Gothic" panose="020B0400000000000000" pitchFamily="34" charset="-128"/>
                <a:ea typeface="Yu Gothic" panose="020B0400000000000000" pitchFamily="34" charset="-128"/>
              </a:rPr>
              <a:t>成人と比べて知識や社会経験が不足している</a:t>
            </a:r>
            <a:endParaRPr lang="en-US" altLang="ja-JP" sz="2800" b="1" dirty="0">
              <a:solidFill>
                <a:schemeClr val="bg1"/>
              </a:solidFill>
              <a:latin typeface="Yu Gothic" panose="020B0400000000000000" pitchFamily="34" charset="-128"/>
              <a:ea typeface="Yu Gothic" panose="020B0400000000000000" pitchFamily="34" charset="-128"/>
            </a:endParaRPr>
          </a:p>
          <a:p>
            <a:pPr algn="ctr">
              <a:lnSpc>
                <a:spcPct val="150000"/>
              </a:lnSpc>
            </a:pPr>
            <a:r>
              <a:rPr lang="ja-JP" altLang="en-US" sz="2800" b="1">
                <a:solidFill>
                  <a:schemeClr val="accent4">
                    <a:lumMod val="60000"/>
                    <a:lumOff val="40000"/>
                  </a:schemeClr>
                </a:solidFill>
                <a:latin typeface="Yu Gothic" panose="020B0400000000000000" pitchFamily="34" charset="-128"/>
                <a:ea typeface="Yu Gothic" panose="020B0400000000000000" pitchFamily="34" charset="-128"/>
              </a:rPr>
              <a:t>未成年者が不利益を被らないように保護する制度</a:t>
            </a:r>
            <a:endParaRPr lang="en-US" altLang="ja-JP" sz="2800" b="1" dirty="0">
              <a:solidFill>
                <a:schemeClr val="accent4">
                  <a:lumMod val="60000"/>
                  <a:lumOff val="40000"/>
                </a:schemeClr>
              </a:solidFill>
              <a:latin typeface="Yu Gothic" panose="020B0400000000000000" pitchFamily="34" charset="-128"/>
              <a:ea typeface="Yu Gothic" panose="020B0400000000000000" pitchFamily="34" charset="-128"/>
            </a:endParaRPr>
          </a:p>
        </p:txBody>
      </p:sp>
      <p:pic>
        <p:nvPicPr>
          <p:cNvPr id="8" name="図 7">
            <a:extLst>
              <a:ext uri="{FF2B5EF4-FFF2-40B4-BE49-F238E27FC236}">
                <a16:creationId xmlns:a16="http://schemas.microsoft.com/office/drawing/2014/main" id="{20046A04-773A-09F4-CA24-3D3CC6CFD1D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V="1">
            <a:off x="2705596" y="3020081"/>
            <a:ext cx="8835240" cy="56514"/>
          </a:xfrm>
          <a:prstGeom prst="rect">
            <a:avLst/>
          </a:prstGeom>
        </p:spPr>
      </p:pic>
      <p:sp>
        <p:nvSpPr>
          <p:cNvPr id="11" name="テキスト ボックス 10">
            <a:extLst>
              <a:ext uri="{FF2B5EF4-FFF2-40B4-BE49-F238E27FC236}">
                <a16:creationId xmlns:a16="http://schemas.microsoft.com/office/drawing/2014/main" id="{72572D55-0CFE-502D-D70E-635160303101}"/>
              </a:ext>
            </a:extLst>
          </p:cNvPr>
          <p:cNvSpPr txBox="1"/>
          <p:nvPr/>
        </p:nvSpPr>
        <p:spPr>
          <a:xfrm>
            <a:off x="2858661" y="5315496"/>
            <a:ext cx="8529109" cy="646331"/>
          </a:xfrm>
          <a:prstGeom prst="rect">
            <a:avLst/>
          </a:prstGeom>
          <a:noFill/>
        </p:spPr>
        <p:txBody>
          <a:bodyPr wrap="square">
            <a:spAutoFit/>
          </a:bodyPr>
          <a:lstStyle/>
          <a:p>
            <a:pPr marL="0" indent="0">
              <a:buNone/>
            </a:pPr>
            <a:r>
              <a:rPr kumimoji="1" lang="en-US" altLang="ja-JP" sz="1800" dirty="0">
                <a:solidFill>
                  <a:schemeClr val="bg1"/>
                </a:solidFill>
                <a:latin typeface="Yu Gothic Medium" panose="020B0400000000000000" pitchFamily="34" charset="-128"/>
                <a:ea typeface="Yu Gothic Medium" panose="020B0400000000000000" pitchFamily="34" charset="-128"/>
              </a:rPr>
              <a:t>※</a:t>
            </a:r>
            <a:r>
              <a:rPr kumimoji="1" lang="ja-JP" altLang="en-US" sz="1800">
                <a:solidFill>
                  <a:schemeClr val="bg1"/>
                </a:solidFill>
                <a:latin typeface="Yu Gothic Medium" panose="020B0400000000000000" pitchFamily="34" charset="-128"/>
                <a:ea typeface="Yu Gothic Medium" panose="020B0400000000000000" pitchFamily="34" charset="-128"/>
              </a:rPr>
              <a:t>ただし、</a:t>
            </a:r>
            <a:r>
              <a:rPr lang="ja-JP" altLang="en-US" sz="1800">
                <a:solidFill>
                  <a:schemeClr val="bg1"/>
                </a:solidFill>
                <a:latin typeface="Yu Gothic Medium" panose="020B0400000000000000" pitchFamily="34" charset="-128"/>
                <a:ea typeface="Yu Gothic Medium" panose="020B0400000000000000" pitchFamily="34" charset="-128"/>
              </a:rPr>
              <a:t>少額な契約、成人してから代金を支払った場合や、親の了解を取ってあると嘘をついていた場合など、取り消しができない場合もあります。</a:t>
            </a:r>
            <a:endParaRPr lang="ja-JP" altLang="en-US"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357714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0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20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99450"/>
        </a:solidFill>
        <a:effectLst/>
      </p:bgPr>
    </p:bg>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FB0B4E43-5648-8AA3-B132-442C5ABB523A}"/>
              </a:ext>
            </a:extLst>
          </p:cNvPr>
          <p:cNvSpPr>
            <a:spLocks noGrp="1"/>
          </p:cNvSpPr>
          <p:nvPr>
            <p:ph type="sldNum" sz="quarter" idx="12"/>
          </p:nvPr>
        </p:nvSpPr>
        <p:spPr>
          <a:xfrm>
            <a:off x="11306444" y="6388904"/>
            <a:ext cx="830708" cy="365125"/>
          </a:xfrm>
        </p:spPr>
        <p:txBody>
          <a:bodyPr/>
          <a:lstStyle/>
          <a:p>
            <a:r>
              <a:rPr kumimoji="1" lang="en-US" altLang="ja-JP" sz="3200" b="1" dirty="0">
                <a:solidFill>
                  <a:srgbClr val="FFF8E8"/>
                </a:solidFill>
              </a:rPr>
              <a:t>9</a:t>
            </a:r>
            <a:endParaRPr kumimoji="1" lang="ja-JP" altLang="en-US" sz="3200" b="1">
              <a:solidFill>
                <a:srgbClr val="FFF8E8"/>
              </a:solidFill>
            </a:endParaRPr>
          </a:p>
        </p:txBody>
      </p:sp>
      <p:pic>
        <p:nvPicPr>
          <p:cNvPr id="2" name="図 1">
            <a:extLst>
              <a:ext uri="{FF2B5EF4-FFF2-40B4-BE49-F238E27FC236}">
                <a16:creationId xmlns:a16="http://schemas.microsoft.com/office/drawing/2014/main" id="{08FEC30A-9E4E-DC26-D9F0-95219DC2DF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966" y="-7184"/>
            <a:ext cx="1421436" cy="6371079"/>
          </a:xfrm>
          <a:prstGeom prst="rect">
            <a:avLst/>
          </a:prstGeom>
        </p:spPr>
      </p:pic>
      <p:pic>
        <p:nvPicPr>
          <p:cNvPr id="7" name="図 6">
            <a:extLst>
              <a:ext uri="{FF2B5EF4-FFF2-40B4-BE49-F238E27FC236}">
                <a16:creationId xmlns:a16="http://schemas.microsoft.com/office/drawing/2014/main" id="{6999E3BE-8F69-0D4E-8C0A-AF6FA5A641FF}"/>
              </a:ext>
            </a:extLst>
          </p:cNvPr>
          <p:cNvPicPr>
            <a:picLocks noChangeAspect="1"/>
          </p:cNvPicPr>
          <p:nvPr/>
        </p:nvPicPr>
        <p:blipFill>
          <a:blip r:embed="rId3"/>
          <a:stretch>
            <a:fillRect/>
          </a:stretch>
        </p:blipFill>
        <p:spPr>
          <a:xfrm>
            <a:off x="2656114" y="629152"/>
            <a:ext cx="7483929" cy="1788195"/>
          </a:xfrm>
          <a:prstGeom prst="rect">
            <a:avLst/>
          </a:prstGeom>
        </p:spPr>
      </p:pic>
      <p:pic>
        <p:nvPicPr>
          <p:cNvPr id="8" name="図 7">
            <a:extLst>
              <a:ext uri="{FF2B5EF4-FFF2-40B4-BE49-F238E27FC236}">
                <a16:creationId xmlns:a16="http://schemas.microsoft.com/office/drawing/2014/main" id="{02DA9B27-BFA0-7409-4F49-28245DF3FC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20790278">
            <a:off x="10292903" y="768415"/>
            <a:ext cx="1367651" cy="1471852"/>
          </a:xfrm>
          <a:prstGeom prst="rect">
            <a:avLst/>
          </a:prstGeom>
        </p:spPr>
      </p:pic>
      <p:sp>
        <p:nvSpPr>
          <p:cNvPr id="9" name="テキスト ボックス 8">
            <a:extLst>
              <a:ext uri="{FF2B5EF4-FFF2-40B4-BE49-F238E27FC236}">
                <a16:creationId xmlns:a16="http://schemas.microsoft.com/office/drawing/2014/main" id="{855D1169-75F9-5AD0-0CC1-88C98223DA70}"/>
              </a:ext>
            </a:extLst>
          </p:cNvPr>
          <p:cNvSpPr txBox="1"/>
          <p:nvPr/>
        </p:nvSpPr>
        <p:spPr>
          <a:xfrm>
            <a:off x="3472947" y="3429000"/>
            <a:ext cx="6883627" cy="1145378"/>
          </a:xfrm>
          <a:prstGeom prst="rect">
            <a:avLst/>
          </a:prstGeom>
          <a:noFill/>
        </p:spPr>
        <p:txBody>
          <a:bodyPr wrap="square">
            <a:spAutoFit/>
          </a:bodyPr>
          <a:lstStyle/>
          <a:p>
            <a:pPr algn="ctr">
              <a:lnSpc>
                <a:spcPts val="3000"/>
              </a:lnSpc>
            </a:pPr>
            <a:r>
              <a:rPr lang="ja-JP" altLang="en-US" sz="3200" b="1">
                <a:solidFill>
                  <a:schemeClr val="accent4">
                    <a:lumMod val="60000"/>
                    <a:lumOff val="40000"/>
                  </a:schemeClr>
                </a:solidFill>
                <a:latin typeface="Yu Gothic" panose="020B0400000000000000" pitchFamily="34" charset="-128"/>
                <a:ea typeface="Yu Gothic" panose="020B0400000000000000" pitchFamily="34" charset="-128"/>
              </a:rPr>
              <a:t>契約を取り消すことは</a:t>
            </a:r>
            <a:r>
              <a:rPr lang="en-US" altLang="ja-JP" sz="3200" b="1" dirty="0">
                <a:solidFill>
                  <a:schemeClr val="accent4">
                    <a:lumMod val="60000"/>
                    <a:lumOff val="40000"/>
                  </a:schemeClr>
                </a:solidFill>
                <a:latin typeface="Yu Gothic" panose="020B0400000000000000" pitchFamily="34" charset="-128"/>
                <a:ea typeface="Yu Gothic" panose="020B0400000000000000" pitchFamily="34" charset="-128"/>
              </a:rPr>
              <a:t>… </a:t>
            </a:r>
          </a:p>
          <a:p>
            <a:pPr algn="ctr">
              <a:lnSpc>
                <a:spcPct val="150000"/>
              </a:lnSpc>
            </a:pPr>
            <a:r>
              <a:rPr lang="ja-JP" altLang="en-US" sz="3200" b="1">
                <a:solidFill>
                  <a:schemeClr val="accent4">
                    <a:lumMod val="60000"/>
                    <a:lumOff val="40000"/>
                  </a:schemeClr>
                </a:solidFill>
                <a:latin typeface="Yu Gothic" panose="020B0400000000000000" pitchFamily="34" charset="-128"/>
                <a:ea typeface="Yu Gothic" panose="020B0400000000000000" pitchFamily="34" charset="-128"/>
              </a:rPr>
              <a:t>できる？　できない？　</a:t>
            </a:r>
            <a:endParaRPr lang="en-US" altLang="ja-JP" sz="3200" b="1" dirty="0">
              <a:solidFill>
                <a:schemeClr val="accent4">
                  <a:lumMod val="60000"/>
                  <a:lumOff val="40000"/>
                </a:schemeClr>
              </a:solidFill>
              <a:latin typeface="Yu Gothic" panose="020B0400000000000000" pitchFamily="34" charset="-128"/>
              <a:ea typeface="Yu Gothic" panose="020B0400000000000000" pitchFamily="34" charset="-128"/>
            </a:endParaRPr>
          </a:p>
        </p:txBody>
      </p:sp>
      <p:pic>
        <p:nvPicPr>
          <p:cNvPr id="11" name="図 10">
            <a:extLst>
              <a:ext uri="{FF2B5EF4-FFF2-40B4-BE49-F238E27FC236}">
                <a16:creationId xmlns:a16="http://schemas.microsoft.com/office/drawing/2014/main" id="{59E0D6CA-23B2-D69B-4EDD-0C95F8CF5A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47654" y="2835826"/>
            <a:ext cx="334214" cy="287470"/>
          </a:xfrm>
          <a:prstGeom prst="rect">
            <a:avLst/>
          </a:prstGeom>
        </p:spPr>
      </p:pic>
      <p:pic>
        <p:nvPicPr>
          <p:cNvPr id="15" name="図 14">
            <a:extLst>
              <a:ext uri="{FF2B5EF4-FFF2-40B4-BE49-F238E27FC236}">
                <a16:creationId xmlns:a16="http://schemas.microsoft.com/office/drawing/2014/main" id="{DEA1CCF2-D255-7EB0-9F3C-CDA13A5559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9371" y="3648757"/>
            <a:ext cx="1244600" cy="1231900"/>
          </a:xfrm>
          <a:prstGeom prst="rect">
            <a:avLst/>
          </a:prstGeom>
        </p:spPr>
      </p:pic>
      <p:pic>
        <p:nvPicPr>
          <p:cNvPr id="21" name="図 20">
            <a:extLst>
              <a:ext uri="{FF2B5EF4-FFF2-40B4-BE49-F238E27FC236}">
                <a16:creationId xmlns:a16="http://schemas.microsoft.com/office/drawing/2014/main" id="{691C9039-58F8-EE99-0F57-C01DB53A99A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201304" y="5027325"/>
            <a:ext cx="5092700" cy="1130160"/>
          </a:xfrm>
          <a:prstGeom prst="rect">
            <a:avLst/>
          </a:prstGeom>
        </p:spPr>
      </p:pic>
    </p:spTree>
    <p:extLst>
      <p:ext uri="{BB962C8B-B14F-4D97-AF65-F5344CB8AC3E}">
        <p14:creationId xmlns:p14="http://schemas.microsoft.com/office/powerpoint/2010/main" val="3680142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linds(horizontal)">
                                      <p:cBhvr>
                                        <p:cTn id="15" dur="500"/>
                                        <p:tgtEl>
                                          <p:spTgt spid="21"/>
                                        </p:tgtEl>
                                      </p:cBhvr>
                                    </p:animEffect>
                                  </p:childTnLst>
                                </p:cTn>
                              </p:par>
                              <p:par>
                                <p:cTn id="16" presetID="3"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11017</TotalTime>
  <Words>1372</Words>
  <Application>Microsoft Macintosh PowerPoint</Application>
  <PresentationFormat>ワイド画面</PresentationFormat>
  <Paragraphs>147</Paragraphs>
  <Slides>34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34</vt:i4>
      </vt:variant>
    </vt:vector>
  </HeadingPairs>
  <TitlesOfParts>
    <vt:vector size="43" baseType="lpstr">
      <vt:lpstr>UD デジタル 教科書体 NP</vt:lpstr>
      <vt:lpstr>Yu Gothic</vt:lpstr>
      <vt:lpstr>Yu Gothic</vt:lpstr>
      <vt:lpstr>游ゴシック Light</vt:lpstr>
      <vt:lpstr>Yu Gothic Medium</vt:lpstr>
      <vt:lpstr>Arial</vt:lpstr>
      <vt:lpstr>Wingdings</vt:lpstr>
      <vt:lpstr>Wingdings 2</vt:lpstr>
      <vt:lpstr>Office テーマ</vt:lpstr>
      <vt:lpstr>PowerPoint プレゼンテーション</vt:lpstr>
      <vt:lpstr>成人年齢は 18歳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お金の教室</dc:title>
  <dc:creator>和美 木島</dc:creator>
  <cp:lastModifiedBy>koyama hinata</cp:lastModifiedBy>
  <cp:revision>193</cp:revision>
  <cp:lastPrinted>2024-03-25T02:53:47Z</cp:lastPrinted>
  <dcterms:created xsi:type="dcterms:W3CDTF">2024-02-28T16:24:02Z</dcterms:created>
  <dcterms:modified xsi:type="dcterms:W3CDTF">2026-07-28T12:13:55Z</dcterms:modified>
</cp:coreProperties>
</file>